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58" r:id="rId4"/>
    <p:sldId id="261" r:id="rId5"/>
    <p:sldId id="257" r:id="rId6"/>
    <p:sldId id="262" r:id="rId7"/>
    <p:sldId id="266" r:id="rId8"/>
    <p:sldId id="267" r:id="rId9"/>
    <p:sldId id="277" r:id="rId10"/>
    <p:sldId id="280" r:id="rId11"/>
    <p:sldId id="263" r:id="rId12"/>
    <p:sldId id="279" r:id="rId13"/>
    <p:sldId id="278" r:id="rId14"/>
    <p:sldId id="268" r:id="rId15"/>
    <p:sldId id="273" r:id="rId16"/>
    <p:sldId id="281" r:id="rId17"/>
    <p:sldId id="274" r:id="rId18"/>
    <p:sldId id="275" r:id="rId19"/>
    <p:sldId id="276" r:id="rId20"/>
    <p:sldId id="264" r:id="rId21"/>
    <p:sldId id="269" r:id="rId22"/>
    <p:sldId id="270" r:id="rId23"/>
    <p:sldId id="265" r:id="rId24"/>
    <p:sldId id="272" r:id="rId25"/>
    <p:sldId id="271" r:id="rId26"/>
    <p:sldId id="259"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4700" autoAdjust="0"/>
  </p:normalViewPr>
  <p:slideViewPr>
    <p:cSldViewPr snapToGrid="0">
      <p:cViewPr varScale="1">
        <p:scale>
          <a:sx n="106" d="100"/>
          <a:sy n="106" d="100"/>
        </p:scale>
        <p:origin x="936"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23754-204D-4E1E-81DD-165C7C49A76B}" type="doc">
      <dgm:prSet loTypeId="urn:microsoft.com/office/officeart/2005/8/layout/process1" loCatId="process" qsTypeId="urn:microsoft.com/office/officeart/2005/8/quickstyle/simple1" qsCatId="simple" csTypeId="urn:microsoft.com/office/officeart/2005/8/colors/accent1_2" csCatId="accent1" phldr="1"/>
      <dgm:spPr/>
    </dgm:pt>
    <dgm:pt modelId="{0A75F051-6B20-4C30-ACE8-E5491D079FA0}">
      <dgm:prSet phldrT="[文本]" custT="1"/>
      <dgm:spPr>
        <a:xfrm>
          <a:off x="3368" y="0"/>
          <a:ext cx="1006707" cy="292100"/>
        </a:xfrm>
        <a:prstGeom prst="roundRect">
          <a:avLst>
            <a:gd name="adj" fmla="val 10000"/>
          </a:avLst>
        </a:prstGeom>
        <a:solidFill>
          <a:sysClr val="window" lastClr="FFFFFF"/>
        </a:solidFill>
        <a:ln w="9525" cap="flat" cmpd="sng" algn="ctr">
          <a:solidFill>
            <a:sysClr val="windowText" lastClr="00000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算法设计</a:t>
          </a:r>
        </a:p>
      </dgm:t>
    </dgm:pt>
    <dgm:pt modelId="{1FC53268-EBE2-4EBA-AC14-BEC4A1491703}" type="parTrans" cxnId="{75D298FD-23F0-4C5E-83EE-CCF2DB5054E8}">
      <dgm:prSet/>
      <dgm:spPr/>
      <dgm:t>
        <a:bodyPr/>
        <a:lstStyle/>
        <a:p>
          <a:endParaRPr lang="zh-CN" altLang="en-US"/>
        </a:p>
      </dgm:t>
    </dgm:pt>
    <dgm:pt modelId="{54E669F9-8D80-45FE-B521-36E167FCE9D3}" type="sibTrans" cxnId="{75D298FD-23F0-4C5E-83EE-CCF2DB5054E8}">
      <dgm:prSet/>
      <dgm:spPr>
        <a:xfrm flipV="1">
          <a:off x="1110746" y="110051"/>
          <a:ext cx="213421" cy="71997"/>
        </a:xfrm>
        <a:prstGeom prst="rightArrow">
          <a:avLst/>
        </a:prstGeom>
        <a:solidFill>
          <a:sysClr val="windowText" lastClr="000000"/>
        </a:solidFill>
        <a:ln w="12700">
          <a:noFill/>
        </a:ln>
        <a:effectLst/>
      </dgm:spPr>
      <dgm:t>
        <a:bodyPr/>
        <a:lstStyle/>
        <a:p>
          <a:endParaRPr lang="zh-CN" altLang="en-US">
            <a:solidFill>
              <a:sysClr val="window" lastClr="FFFFFF"/>
            </a:solidFill>
            <a:latin typeface="Calibri"/>
            <a:ea typeface="宋体" panose="02010600030101010101" pitchFamily="2" charset="-122"/>
            <a:cs typeface="+mn-cs"/>
          </a:endParaRPr>
        </a:p>
      </dgm:t>
    </dgm:pt>
    <dgm:pt modelId="{5067C14D-7BC2-412E-B598-9D915C5D44CB}">
      <dgm:prSet phldrT="[文本]" custT="1"/>
      <dgm:spPr>
        <a:xfrm>
          <a:off x="1412758" y="0"/>
          <a:ext cx="1006707" cy="292100"/>
        </a:xfrm>
        <a:prstGeom prst="roundRect">
          <a:avLst>
            <a:gd name="adj" fmla="val 10000"/>
          </a:avLst>
        </a:prstGeom>
        <a:solidFill>
          <a:schemeClr val="bg1"/>
        </a:solidFill>
        <a:ln w="9525" cap="flat" cmpd="sng" algn="ctr">
          <a:solidFill>
            <a:scrgbClr r="0" g="0" b="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编程试验</a:t>
          </a:r>
        </a:p>
      </dgm:t>
    </dgm:pt>
    <dgm:pt modelId="{16BB05EF-AB07-474A-A2CE-35173CECE1A8}" type="parTrans" cxnId="{A5EE8CBA-DA7A-40AA-BE5C-137163A1DA57}">
      <dgm:prSet/>
      <dgm:spPr/>
      <dgm:t>
        <a:bodyPr/>
        <a:lstStyle/>
        <a:p>
          <a:endParaRPr lang="zh-CN" altLang="en-US"/>
        </a:p>
      </dgm:t>
    </dgm:pt>
    <dgm:pt modelId="{D2EC2E39-4171-4D9E-A367-231CA16CDE27}" type="sibTrans" cxnId="{A5EE8CBA-DA7A-40AA-BE5C-137163A1DA57}">
      <dgm:prSet/>
      <dgm:spPr>
        <a:xfrm>
          <a:off x="2520137" y="110051"/>
          <a:ext cx="213421" cy="71997"/>
        </a:xfrm>
        <a:prstGeom prst="rightArrow">
          <a:avLst/>
        </a:prstGeom>
        <a:solidFill>
          <a:sysClr val="windowText" lastClr="000000"/>
        </a:solidFill>
        <a:ln>
          <a:noFill/>
        </a:ln>
        <a:effectLst/>
      </dgm:spPr>
      <dgm:t>
        <a:bodyPr/>
        <a:lstStyle/>
        <a:p>
          <a:endParaRPr lang="zh-CN" altLang="en-US">
            <a:solidFill>
              <a:sysClr val="window" lastClr="FFFFFF"/>
            </a:solidFill>
            <a:latin typeface="Calibri"/>
            <a:ea typeface="宋体" panose="02010600030101010101" pitchFamily="2" charset="-122"/>
            <a:cs typeface="+mn-cs"/>
          </a:endParaRPr>
        </a:p>
      </dgm:t>
    </dgm:pt>
    <dgm:pt modelId="{759A737C-4104-44ED-9604-A43980F71611}">
      <dgm:prSet phldrT="[文本]" custT="1"/>
      <dgm:spPr>
        <a:xfrm>
          <a:off x="2822149" y="0"/>
          <a:ext cx="1006707" cy="292100"/>
        </a:xfrm>
        <a:prstGeom prst="roundRect">
          <a:avLst>
            <a:gd name="adj" fmla="val 10000"/>
          </a:avLst>
        </a:prstGeom>
        <a:solidFill>
          <a:sysClr val="window" lastClr="FFFFFF"/>
        </a:solidFill>
        <a:ln w="9525" cap="flat" cmpd="sng" algn="ctr">
          <a:solidFill>
            <a:scrgbClr r="0" g="0" b="0"/>
          </a:solidFill>
          <a:prstDash val="solid"/>
        </a:ln>
        <a:effectLst/>
      </dgm:spPr>
      <dgm:t>
        <a:bodyPr/>
        <a:lstStyle/>
        <a:p>
          <a:r>
            <a:rPr lang="zh-CN" altLang="en-US" sz="2000" dirty="0">
              <a:solidFill>
                <a:sysClr val="windowText" lastClr="000000"/>
              </a:solidFill>
              <a:latin typeface="Calibri"/>
              <a:ea typeface="宋体" panose="02010600030101010101" pitchFamily="2" charset="-122"/>
              <a:cs typeface="+mn-cs"/>
            </a:rPr>
            <a:t>评估算法</a:t>
          </a:r>
        </a:p>
      </dgm:t>
    </dgm:pt>
    <dgm:pt modelId="{0E56E335-92AA-4F6F-AF36-85F2CC1189EA}" type="parTrans" cxnId="{B309C60D-3EBE-40B1-9047-C0BDA5D45909}">
      <dgm:prSet/>
      <dgm:spPr/>
      <dgm:t>
        <a:bodyPr/>
        <a:lstStyle/>
        <a:p>
          <a:endParaRPr lang="zh-CN" altLang="en-US"/>
        </a:p>
      </dgm:t>
    </dgm:pt>
    <dgm:pt modelId="{E3791E40-2F50-43D4-8C0C-53AAA838D305}" type="sibTrans" cxnId="{B309C60D-3EBE-40B1-9047-C0BDA5D45909}">
      <dgm:prSet/>
      <dgm:spPr/>
      <dgm:t>
        <a:bodyPr/>
        <a:lstStyle/>
        <a:p>
          <a:endParaRPr lang="zh-CN" altLang="en-US"/>
        </a:p>
      </dgm:t>
    </dgm:pt>
    <dgm:pt modelId="{DC3D19FD-E720-415C-9603-9CF5E5A2AE08}" type="pres">
      <dgm:prSet presAssocID="{F2D23754-204D-4E1E-81DD-165C7C49A76B}" presName="Name0" presStyleCnt="0">
        <dgm:presLayoutVars>
          <dgm:dir/>
          <dgm:resizeHandles val="exact"/>
        </dgm:presLayoutVars>
      </dgm:prSet>
      <dgm:spPr/>
    </dgm:pt>
    <dgm:pt modelId="{42397588-1039-48A5-8924-FFA73ED79DCA}" type="pres">
      <dgm:prSet presAssocID="{0A75F051-6B20-4C30-ACE8-E5491D079FA0}" presName="node" presStyleLbl="node1" presStyleIdx="0" presStyleCnt="3">
        <dgm:presLayoutVars>
          <dgm:bulletEnabled val="1"/>
        </dgm:presLayoutVars>
      </dgm:prSet>
      <dgm:spPr/>
      <dgm:t>
        <a:bodyPr/>
        <a:lstStyle/>
        <a:p>
          <a:endParaRPr lang="zh-CN" altLang="en-US"/>
        </a:p>
      </dgm:t>
    </dgm:pt>
    <dgm:pt modelId="{EDB2D202-94BC-49E2-8155-C5A29A60D438}" type="pres">
      <dgm:prSet presAssocID="{54E669F9-8D80-45FE-B521-36E167FCE9D3}" presName="sibTrans" presStyleLbl="sibTrans2D1" presStyleIdx="0" presStyleCnt="2" custFlipVert="1" custScaleY="28838"/>
      <dgm:spPr>
        <a:prstGeom prst="rightArrow">
          <a:avLst/>
        </a:prstGeom>
      </dgm:spPr>
      <dgm:t>
        <a:bodyPr/>
        <a:lstStyle/>
        <a:p>
          <a:endParaRPr lang="zh-CN" altLang="en-US"/>
        </a:p>
      </dgm:t>
    </dgm:pt>
    <dgm:pt modelId="{00A77FA3-DD8D-4A84-94D3-C940E7A5BD43}" type="pres">
      <dgm:prSet presAssocID="{54E669F9-8D80-45FE-B521-36E167FCE9D3}" presName="connectorText" presStyleLbl="sibTrans2D1" presStyleIdx="0" presStyleCnt="2"/>
      <dgm:spPr/>
      <dgm:t>
        <a:bodyPr/>
        <a:lstStyle/>
        <a:p>
          <a:endParaRPr lang="zh-CN" altLang="en-US"/>
        </a:p>
      </dgm:t>
    </dgm:pt>
    <dgm:pt modelId="{C9562F5A-04D1-40FA-B54C-C10461000EB4}" type="pres">
      <dgm:prSet presAssocID="{5067C14D-7BC2-412E-B598-9D915C5D44CB}" presName="node" presStyleLbl="node1" presStyleIdx="1" presStyleCnt="3">
        <dgm:presLayoutVars>
          <dgm:bulletEnabled val="1"/>
        </dgm:presLayoutVars>
      </dgm:prSet>
      <dgm:spPr/>
      <dgm:t>
        <a:bodyPr/>
        <a:lstStyle/>
        <a:p>
          <a:endParaRPr lang="zh-CN" altLang="en-US"/>
        </a:p>
      </dgm:t>
    </dgm:pt>
    <dgm:pt modelId="{66F6B4AB-96BF-4167-A879-73FB9BED155C}" type="pres">
      <dgm:prSet presAssocID="{D2EC2E39-4171-4D9E-A367-231CA16CDE27}" presName="sibTrans" presStyleLbl="sibTrans2D1" presStyleIdx="1" presStyleCnt="2" custScaleY="28838"/>
      <dgm:spPr>
        <a:prstGeom prst="rightArrow">
          <a:avLst/>
        </a:prstGeom>
      </dgm:spPr>
      <dgm:t>
        <a:bodyPr/>
        <a:lstStyle/>
        <a:p>
          <a:endParaRPr lang="zh-CN" altLang="en-US"/>
        </a:p>
      </dgm:t>
    </dgm:pt>
    <dgm:pt modelId="{E22684B1-4C5D-4D27-8F09-37D7C0BD990B}" type="pres">
      <dgm:prSet presAssocID="{D2EC2E39-4171-4D9E-A367-231CA16CDE27}" presName="connectorText" presStyleLbl="sibTrans2D1" presStyleIdx="1" presStyleCnt="2"/>
      <dgm:spPr/>
      <dgm:t>
        <a:bodyPr/>
        <a:lstStyle/>
        <a:p>
          <a:endParaRPr lang="zh-CN" altLang="en-US"/>
        </a:p>
      </dgm:t>
    </dgm:pt>
    <dgm:pt modelId="{73A6F792-6FEC-4C9D-A57E-7B37D733559B}" type="pres">
      <dgm:prSet presAssocID="{759A737C-4104-44ED-9604-A43980F71611}" presName="node" presStyleLbl="node1" presStyleIdx="2" presStyleCnt="3">
        <dgm:presLayoutVars>
          <dgm:bulletEnabled val="1"/>
        </dgm:presLayoutVars>
      </dgm:prSet>
      <dgm:spPr/>
      <dgm:t>
        <a:bodyPr/>
        <a:lstStyle/>
        <a:p>
          <a:endParaRPr lang="zh-CN" altLang="en-US"/>
        </a:p>
      </dgm:t>
    </dgm:pt>
  </dgm:ptLst>
  <dgm:cxnLst>
    <dgm:cxn modelId="{F05DD530-49F0-49D5-B8A7-7EF4A380D2EF}" type="presOf" srcId="{D2EC2E39-4171-4D9E-A367-231CA16CDE27}" destId="{66F6B4AB-96BF-4167-A879-73FB9BED155C}" srcOrd="0" destOrd="0" presId="urn:microsoft.com/office/officeart/2005/8/layout/process1"/>
    <dgm:cxn modelId="{A5EE8CBA-DA7A-40AA-BE5C-137163A1DA57}" srcId="{F2D23754-204D-4E1E-81DD-165C7C49A76B}" destId="{5067C14D-7BC2-412E-B598-9D915C5D44CB}" srcOrd="1" destOrd="0" parTransId="{16BB05EF-AB07-474A-A2CE-35173CECE1A8}" sibTransId="{D2EC2E39-4171-4D9E-A367-231CA16CDE27}"/>
    <dgm:cxn modelId="{31BEC0CB-809D-421D-B6C9-396C20B4A353}" type="presOf" srcId="{F2D23754-204D-4E1E-81DD-165C7C49A76B}" destId="{DC3D19FD-E720-415C-9603-9CF5E5A2AE08}" srcOrd="0" destOrd="0" presId="urn:microsoft.com/office/officeart/2005/8/layout/process1"/>
    <dgm:cxn modelId="{A829A71A-8532-447A-83B2-8709C5C0AB11}" type="presOf" srcId="{54E669F9-8D80-45FE-B521-36E167FCE9D3}" destId="{00A77FA3-DD8D-4A84-94D3-C940E7A5BD43}" srcOrd="1" destOrd="0" presId="urn:microsoft.com/office/officeart/2005/8/layout/process1"/>
    <dgm:cxn modelId="{24EC28D9-8964-40CA-9341-AB4BF47219E5}" type="presOf" srcId="{5067C14D-7BC2-412E-B598-9D915C5D44CB}" destId="{C9562F5A-04D1-40FA-B54C-C10461000EB4}" srcOrd="0" destOrd="0" presId="urn:microsoft.com/office/officeart/2005/8/layout/process1"/>
    <dgm:cxn modelId="{637952C0-9572-4BE1-A68E-18A37D80483E}" type="presOf" srcId="{54E669F9-8D80-45FE-B521-36E167FCE9D3}" destId="{EDB2D202-94BC-49E2-8155-C5A29A60D438}" srcOrd="0" destOrd="0" presId="urn:microsoft.com/office/officeart/2005/8/layout/process1"/>
    <dgm:cxn modelId="{08D6ED85-2CE4-48F0-91F5-68E8F17AF31D}" type="presOf" srcId="{0A75F051-6B20-4C30-ACE8-E5491D079FA0}" destId="{42397588-1039-48A5-8924-FFA73ED79DCA}" srcOrd="0" destOrd="0" presId="urn:microsoft.com/office/officeart/2005/8/layout/process1"/>
    <dgm:cxn modelId="{3DF17F91-A749-44B4-9F6A-F73683DB3486}" type="presOf" srcId="{759A737C-4104-44ED-9604-A43980F71611}" destId="{73A6F792-6FEC-4C9D-A57E-7B37D733559B}" srcOrd="0" destOrd="0" presId="urn:microsoft.com/office/officeart/2005/8/layout/process1"/>
    <dgm:cxn modelId="{75D298FD-23F0-4C5E-83EE-CCF2DB5054E8}" srcId="{F2D23754-204D-4E1E-81DD-165C7C49A76B}" destId="{0A75F051-6B20-4C30-ACE8-E5491D079FA0}" srcOrd="0" destOrd="0" parTransId="{1FC53268-EBE2-4EBA-AC14-BEC4A1491703}" sibTransId="{54E669F9-8D80-45FE-B521-36E167FCE9D3}"/>
    <dgm:cxn modelId="{814A56F5-BF23-4A38-990C-ED74CEE3F7AA}" type="presOf" srcId="{D2EC2E39-4171-4D9E-A367-231CA16CDE27}" destId="{E22684B1-4C5D-4D27-8F09-37D7C0BD990B}" srcOrd="1" destOrd="0" presId="urn:microsoft.com/office/officeart/2005/8/layout/process1"/>
    <dgm:cxn modelId="{B309C60D-3EBE-40B1-9047-C0BDA5D45909}" srcId="{F2D23754-204D-4E1E-81DD-165C7C49A76B}" destId="{759A737C-4104-44ED-9604-A43980F71611}" srcOrd="2" destOrd="0" parTransId="{0E56E335-92AA-4F6F-AF36-85F2CC1189EA}" sibTransId="{E3791E40-2F50-43D4-8C0C-53AAA838D305}"/>
    <dgm:cxn modelId="{B348B571-D3BE-4AE9-A7AB-C87011D35C62}" type="presParOf" srcId="{DC3D19FD-E720-415C-9603-9CF5E5A2AE08}" destId="{42397588-1039-48A5-8924-FFA73ED79DCA}" srcOrd="0" destOrd="0" presId="urn:microsoft.com/office/officeart/2005/8/layout/process1"/>
    <dgm:cxn modelId="{A102D2F5-5EEB-454A-BB0C-C35660C38BCC}" type="presParOf" srcId="{DC3D19FD-E720-415C-9603-9CF5E5A2AE08}" destId="{EDB2D202-94BC-49E2-8155-C5A29A60D438}" srcOrd="1" destOrd="0" presId="urn:microsoft.com/office/officeart/2005/8/layout/process1"/>
    <dgm:cxn modelId="{5219F8B8-873C-46AF-B72B-1DFB20AD4525}" type="presParOf" srcId="{EDB2D202-94BC-49E2-8155-C5A29A60D438}" destId="{00A77FA3-DD8D-4A84-94D3-C940E7A5BD43}" srcOrd="0" destOrd="0" presId="urn:microsoft.com/office/officeart/2005/8/layout/process1"/>
    <dgm:cxn modelId="{49712B42-261E-40DA-8DB4-982B43E18FAD}" type="presParOf" srcId="{DC3D19FD-E720-415C-9603-9CF5E5A2AE08}" destId="{C9562F5A-04D1-40FA-B54C-C10461000EB4}" srcOrd="2" destOrd="0" presId="urn:microsoft.com/office/officeart/2005/8/layout/process1"/>
    <dgm:cxn modelId="{2DF0FD5F-D545-4617-8F2D-106EB01434B8}" type="presParOf" srcId="{DC3D19FD-E720-415C-9603-9CF5E5A2AE08}" destId="{66F6B4AB-96BF-4167-A879-73FB9BED155C}" srcOrd="3" destOrd="0" presId="urn:microsoft.com/office/officeart/2005/8/layout/process1"/>
    <dgm:cxn modelId="{AB19EC7A-A06C-4C24-9AD7-DEEAA0FE2578}" type="presParOf" srcId="{66F6B4AB-96BF-4167-A879-73FB9BED155C}" destId="{E22684B1-4C5D-4D27-8F09-37D7C0BD990B}" srcOrd="0" destOrd="0" presId="urn:microsoft.com/office/officeart/2005/8/layout/process1"/>
    <dgm:cxn modelId="{17FF3E6C-30FC-4464-B3F9-A39E7F9C8E31}" type="presParOf" srcId="{DC3D19FD-E720-415C-9603-9CF5E5A2AE08}" destId="{73A6F792-6FEC-4C9D-A57E-7B37D733559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210BC-13C7-4B5D-BCF8-A703EAF9B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B1E45F0C-EF95-48EA-81A8-0AFAA8896A6C}">
      <dgm:prSet phldrT="[文本]" custT="1"/>
      <dgm:spPr>
        <a:solidFill>
          <a:schemeClr val="bg1"/>
        </a:solidFill>
        <a:ln w="12700">
          <a:solidFill>
            <a:schemeClr val="tx1"/>
          </a:solidFill>
        </a:ln>
      </dgm:spPr>
      <dgm:t>
        <a:bodyPr/>
        <a:lstStyle/>
        <a:p>
          <a:pPr algn="ctr"/>
          <a:r>
            <a:rPr lang="zh-CN" altLang="en-US" sz="2000" dirty="0">
              <a:solidFill>
                <a:srgbClr val="000000"/>
              </a:solidFill>
            </a:rPr>
            <a:t>数据集</a:t>
          </a:r>
        </a:p>
      </dgm:t>
    </dgm:pt>
    <dgm:pt modelId="{0449E14C-DEBD-4F90-9A21-8F2626238669}" type="parTrans" cxnId="{F744A78E-3907-4271-8D65-4827767BEDC6}">
      <dgm:prSet/>
      <dgm:spPr/>
      <dgm:t>
        <a:bodyPr/>
        <a:lstStyle/>
        <a:p>
          <a:pPr algn="ctr"/>
          <a:endParaRPr lang="zh-CN" altLang="en-US"/>
        </a:p>
      </dgm:t>
    </dgm:pt>
    <dgm:pt modelId="{F057F574-C1C5-44EB-AE84-C8A9CFA3E057}" type="sibTrans" cxnId="{F744A78E-3907-4271-8D65-4827767BEDC6}">
      <dgm:prSet/>
      <dgm:spPr/>
      <dgm:t>
        <a:bodyPr/>
        <a:lstStyle/>
        <a:p>
          <a:pPr algn="ctr"/>
          <a:endParaRPr lang="zh-CN" altLang="en-US"/>
        </a:p>
      </dgm:t>
    </dgm:pt>
    <dgm:pt modelId="{61015DF8-9E12-42C2-8376-A69ED6B1420B}">
      <dgm:prSet phldrT="[文本]" custT="1"/>
      <dgm:spPr>
        <a:solidFill>
          <a:schemeClr val="bg1"/>
        </a:solidFill>
        <a:ln w="12700">
          <a:solidFill>
            <a:schemeClr val="tx1"/>
          </a:solidFill>
        </a:ln>
      </dgm:spPr>
      <dgm:t>
        <a:bodyPr/>
        <a:lstStyle/>
        <a:p>
          <a:pPr algn="ctr"/>
          <a:r>
            <a:rPr lang="zh-CN" altLang="en-US" sz="2000" dirty="0">
              <a:solidFill>
                <a:srgbClr val="000000"/>
              </a:solidFill>
            </a:rPr>
            <a:t>训练集</a:t>
          </a:r>
        </a:p>
      </dgm:t>
    </dgm:pt>
    <dgm:pt modelId="{7506310E-A18C-49C3-AC73-CA2481BC592D}" type="parTrans" cxnId="{46638450-37E9-4237-BB27-298F29DC7387}">
      <dgm:prSet/>
      <dgm:spPr>
        <a:solidFill>
          <a:schemeClr val="bg1"/>
        </a:solidFill>
        <a:ln w="12700">
          <a:solidFill>
            <a:schemeClr val="tx1"/>
          </a:solidFill>
        </a:ln>
      </dgm:spPr>
      <dgm:t>
        <a:bodyPr/>
        <a:lstStyle/>
        <a:p>
          <a:pPr algn="ctr"/>
          <a:endParaRPr lang="zh-CN" altLang="en-US"/>
        </a:p>
      </dgm:t>
    </dgm:pt>
    <dgm:pt modelId="{FAE92905-9765-4574-AF26-6DA112540D80}" type="sibTrans" cxnId="{46638450-37E9-4237-BB27-298F29DC7387}">
      <dgm:prSet/>
      <dgm:spPr/>
      <dgm:t>
        <a:bodyPr/>
        <a:lstStyle/>
        <a:p>
          <a:pPr algn="ctr"/>
          <a:endParaRPr lang="zh-CN" altLang="en-US"/>
        </a:p>
      </dgm:t>
    </dgm:pt>
    <dgm:pt modelId="{AD9A8760-6CF6-4EE3-9A8B-9562A10F79B6}">
      <dgm:prSet phldrT="[文本]" custT="1"/>
      <dgm:spPr>
        <a:solidFill>
          <a:schemeClr val="bg1"/>
        </a:solidFill>
        <a:ln w="12700">
          <a:solidFill>
            <a:srgbClr val="000000"/>
          </a:solidFill>
        </a:ln>
      </dgm:spPr>
      <dgm:t>
        <a:bodyPr/>
        <a:lstStyle/>
        <a:p>
          <a:pPr algn="ctr"/>
          <a:r>
            <a:rPr lang="zh-CN" altLang="en-US" sz="2000" dirty="0">
              <a:solidFill>
                <a:srgbClr val="000000"/>
              </a:solidFill>
            </a:rPr>
            <a:t>验证集</a:t>
          </a:r>
        </a:p>
      </dgm:t>
    </dgm:pt>
    <dgm:pt modelId="{3654BBA3-EF4E-4925-8C8C-761511611774}" type="parTrans" cxnId="{133EF152-C6A9-4031-B6AC-76E904A05566}">
      <dgm:prSet/>
      <dgm:spPr>
        <a:ln w="12700">
          <a:solidFill>
            <a:schemeClr val="tx1"/>
          </a:solidFill>
        </a:ln>
      </dgm:spPr>
      <dgm:t>
        <a:bodyPr/>
        <a:lstStyle/>
        <a:p>
          <a:pPr algn="ctr"/>
          <a:endParaRPr lang="zh-CN" altLang="en-US"/>
        </a:p>
      </dgm:t>
    </dgm:pt>
    <dgm:pt modelId="{DC1FB492-A898-41DD-8595-F39DD80F2E8B}" type="sibTrans" cxnId="{133EF152-C6A9-4031-B6AC-76E904A05566}">
      <dgm:prSet/>
      <dgm:spPr/>
      <dgm:t>
        <a:bodyPr/>
        <a:lstStyle/>
        <a:p>
          <a:pPr algn="ctr"/>
          <a:endParaRPr lang="zh-CN" altLang="en-US"/>
        </a:p>
      </dgm:t>
    </dgm:pt>
    <dgm:pt modelId="{8C08B281-FEC6-4359-BB9C-C6AE89D6AA7C}">
      <dgm:prSet phldrT="[文本]" custT="1"/>
      <dgm:spPr>
        <a:solidFill>
          <a:schemeClr val="bg1"/>
        </a:solidFill>
        <a:ln w="12700">
          <a:solidFill>
            <a:srgbClr val="000000"/>
          </a:solidFill>
        </a:ln>
      </dgm:spPr>
      <dgm:t>
        <a:bodyPr/>
        <a:lstStyle/>
        <a:p>
          <a:pPr algn="ctr"/>
          <a:r>
            <a:rPr lang="zh-CN" altLang="en-US" sz="2000" dirty="0">
              <a:solidFill>
                <a:srgbClr val="000000"/>
              </a:solidFill>
            </a:rPr>
            <a:t>测试集</a:t>
          </a:r>
        </a:p>
      </dgm:t>
    </dgm:pt>
    <dgm:pt modelId="{010DAACF-1E40-4BA4-AC11-315735FBD539}" type="parTrans" cxnId="{D5098436-0235-4F9F-A4C2-4A6BEB8AA5DB}">
      <dgm:prSet/>
      <dgm:spPr>
        <a:solidFill>
          <a:schemeClr val="tx1"/>
        </a:solidFill>
        <a:ln w="12700">
          <a:solidFill>
            <a:schemeClr val="tx1"/>
          </a:solidFill>
        </a:ln>
      </dgm:spPr>
      <dgm:t>
        <a:bodyPr/>
        <a:lstStyle/>
        <a:p>
          <a:pPr algn="ctr"/>
          <a:endParaRPr lang="zh-CN" altLang="en-US"/>
        </a:p>
      </dgm:t>
    </dgm:pt>
    <dgm:pt modelId="{7DDB67E5-63FE-48AA-B282-2789B710B7AE}" type="sibTrans" cxnId="{D5098436-0235-4F9F-A4C2-4A6BEB8AA5DB}">
      <dgm:prSet/>
      <dgm:spPr/>
      <dgm:t>
        <a:bodyPr/>
        <a:lstStyle/>
        <a:p>
          <a:pPr algn="ctr"/>
          <a:endParaRPr lang="zh-CN" altLang="en-US"/>
        </a:p>
      </dgm:t>
    </dgm:pt>
    <dgm:pt modelId="{0F754C2E-0E52-4CB5-A19A-97C64142FADD}" type="pres">
      <dgm:prSet presAssocID="{302210BC-13C7-4B5D-BCF8-A703EAF9B368}" presName="hierChild1" presStyleCnt="0">
        <dgm:presLayoutVars>
          <dgm:orgChart val="1"/>
          <dgm:chPref val="1"/>
          <dgm:dir/>
          <dgm:animOne val="branch"/>
          <dgm:animLvl val="lvl"/>
          <dgm:resizeHandles/>
        </dgm:presLayoutVars>
      </dgm:prSet>
      <dgm:spPr/>
      <dgm:t>
        <a:bodyPr/>
        <a:lstStyle/>
        <a:p>
          <a:endParaRPr lang="zh-CN" altLang="en-US"/>
        </a:p>
      </dgm:t>
    </dgm:pt>
    <dgm:pt modelId="{BD54344D-AFBE-44AC-B6E5-F5C52D881D40}" type="pres">
      <dgm:prSet presAssocID="{B1E45F0C-EF95-48EA-81A8-0AFAA8896A6C}" presName="hierRoot1" presStyleCnt="0">
        <dgm:presLayoutVars>
          <dgm:hierBranch val="init"/>
        </dgm:presLayoutVars>
      </dgm:prSet>
      <dgm:spPr/>
    </dgm:pt>
    <dgm:pt modelId="{8FC7F635-E983-4DFB-8A52-326255CA7954}" type="pres">
      <dgm:prSet presAssocID="{B1E45F0C-EF95-48EA-81A8-0AFAA8896A6C}" presName="rootComposite1" presStyleCnt="0"/>
      <dgm:spPr/>
    </dgm:pt>
    <dgm:pt modelId="{75F30282-2F13-4CA7-BC05-0A4DA68CC855}" type="pres">
      <dgm:prSet presAssocID="{B1E45F0C-EF95-48EA-81A8-0AFAA8896A6C}" presName="rootText1" presStyleLbl="node0" presStyleIdx="0" presStyleCnt="1" custScaleX="126539">
        <dgm:presLayoutVars>
          <dgm:chPref val="3"/>
        </dgm:presLayoutVars>
      </dgm:prSet>
      <dgm:spPr/>
      <dgm:t>
        <a:bodyPr/>
        <a:lstStyle/>
        <a:p>
          <a:endParaRPr lang="zh-CN" altLang="en-US"/>
        </a:p>
      </dgm:t>
    </dgm:pt>
    <dgm:pt modelId="{F0788DA4-5641-41BF-A38B-0F0C6C45E1B4}" type="pres">
      <dgm:prSet presAssocID="{B1E45F0C-EF95-48EA-81A8-0AFAA8896A6C}" presName="rootConnector1" presStyleLbl="node1" presStyleIdx="0" presStyleCnt="0"/>
      <dgm:spPr/>
      <dgm:t>
        <a:bodyPr/>
        <a:lstStyle/>
        <a:p>
          <a:endParaRPr lang="zh-CN" altLang="en-US"/>
        </a:p>
      </dgm:t>
    </dgm:pt>
    <dgm:pt modelId="{128AB373-1EC5-442D-8A82-EB94D66BE13B}" type="pres">
      <dgm:prSet presAssocID="{B1E45F0C-EF95-48EA-81A8-0AFAA8896A6C}" presName="hierChild2" presStyleCnt="0"/>
      <dgm:spPr/>
    </dgm:pt>
    <dgm:pt modelId="{98CAAF43-58F7-49F0-938B-F8110EBF0A91}" type="pres">
      <dgm:prSet presAssocID="{7506310E-A18C-49C3-AC73-CA2481BC592D}" presName="Name37" presStyleLbl="parChTrans1D2" presStyleIdx="0" presStyleCnt="3"/>
      <dgm:spPr/>
      <dgm:t>
        <a:bodyPr/>
        <a:lstStyle/>
        <a:p>
          <a:endParaRPr lang="zh-CN" altLang="en-US"/>
        </a:p>
      </dgm:t>
    </dgm:pt>
    <dgm:pt modelId="{CE895318-19C8-4FDB-86A6-182DE2EFD23F}" type="pres">
      <dgm:prSet presAssocID="{61015DF8-9E12-42C2-8376-A69ED6B1420B}" presName="hierRoot2" presStyleCnt="0">
        <dgm:presLayoutVars>
          <dgm:hierBranch val="init"/>
        </dgm:presLayoutVars>
      </dgm:prSet>
      <dgm:spPr/>
    </dgm:pt>
    <dgm:pt modelId="{1D458BAE-6FCB-4A35-96C0-825785678BA6}" type="pres">
      <dgm:prSet presAssocID="{61015DF8-9E12-42C2-8376-A69ED6B1420B}" presName="rootComposite" presStyleCnt="0"/>
      <dgm:spPr/>
    </dgm:pt>
    <dgm:pt modelId="{66271759-912E-4907-A806-52AA5279B14B}" type="pres">
      <dgm:prSet presAssocID="{61015DF8-9E12-42C2-8376-A69ED6B1420B}" presName="rootText" presStyleLbl="node2" presStyleIdx="0" presStyleCnt="3" custScaleX="126539">
        <dgm:presLayoutVars>
          <dgm:chPref val="3"/>
        </dgm:presLayoutVars>
      </dgm:prSet>
      <dgm:spPr/>
      <dgm:t>
        <a:bodyPr/>
        <a:lstStyle/>
        <a:p>
          <a:endParaRPr lang="zh-CN" altLang="en-US"/>
        </a:p>
      </dgm:t>
    </dgm:pt>
    <dgm:pt modelId="{280220C1-BF49-4AE8-AA3C-43967DE17269}" type="pres">
      <dgm:prSet presAssocID="{61015DF8-9E12-42C2-8376-A69ED6B1420B}" presName="rootConnector" presStyleLbl="node2" presStyleIdx="0" presStyleCnt="3"/>
      <dgm:spPr/>
      <dgm:t>
        <a:bodyPr/>
        <a:lstStyle/>
        <a:p>
          <a:endParaRPr lang="zh-CN" altLang="en-US"/>
        </a:p>
      </dgm:t>
    </dgm:pt>
    <dgm:pt modelId="{3D5FC48B-77AF-4982-A5D3-5785034CCC94}" type="pres">
      <dgm:prSet presAssocID="{61015DF8-9E12-42C2-8376-A69ED6B1420B}" presName="hierChild4" presStyleCnt="0"/>
      <dgm:spPr/>
    </dgm:pt>
    <dgm:pt modelId="{83EC7219-5D42-491C-9927-B667231B4030}" type="pres">
      <dgm:prSet presAssocID="{61015DF8-9E12-42C2-8376-A69ED6B1420B}" presName="hierChild5" presStyleCnt="0"/>
      <dgm:spPr/>
    </dgm:pt>
    <dgm:pt modelId="{81603AAB-F790-4ED1-8DEB-58903F049F31}" type="pres">
      <dgm:prSet presAssocID="{3654BBA3-EF4E-4925-8C8C-761511611774}" presName="Name37" presStyleLbl="parChTrans1D2" presStyleIdx="1" presStyleCnt="3"/>
      <dgm:spPr/>
      <dgm:t>
        <a:bodyPr/>
        <a:lstStyle/>
        <a:p>
          <a:endParaRPr lang="zh-CN" altLang="en-US"/>
        </a:p>
      </dgm:t>
    </dgm:pt>
    <dgm:pt modelId="{E393C46D-CC43-4424-99BC-EB5525BC6C12}" type="pres">
      <dgm:prSet presAssocID="{AD9A8760-6CF6-4EE3-9A8B-9562A10F79B6}" presName="hierRoot2" presStyleCnt="0">
        <dgm:presLayoutVars>
          <dgm:hierBranch val="init"/>
        </dgm:presLayoutVars>
      </dgm:prSet>
      <dgm:spPr/>
    </dgm:pt>
    <dgm:pt modelId="{8767AE24-A697-4296-B205-7CB5F9230C50}" type="pres">
      <dgm:prSet presAssocID="{AD9A8760-6CF6-4EE3-9A8B-9562A10F79B6}" presName="rootComposite" presStyleCnt="0"/>
      <dgm:spPr/>
    </dgm:pt>
    <dgm:pt modelId="{9A033C9C-1FFC-4643-BCAD-785952644376}" type="pres">
      <dgm:prSet presAssocID="{AD9A8760-6CF6-4EE3-9A8B-9562A10F79B6}" presName="rootText" presStyleLbl="node2" presStyleIdx="1" presStyleCnt="3" custScaleX="126539">
        <dgm:presLayoutVars>
          <dgm:chPref val="3"/>
        </dgm:presLayoutVars>
      </dgm:prSet>
      <dgm:spPr/>
      <dgm:t>
        <a:bodyPr/>
        <a:lstStyle/>
        <a:p>
          <a:endParaRPr lang="zh-CN" altLang="en-US"/>
        </a:p>
      </dgm:t>
    </dgm:pt>
    <dgm:pt modelId="{24369595-3D5D-474A-BFC0-945E2DA19FD7}" type="pres">
      <dgm:prSet presAssocID="{AD9A8760-6CF6-4EE3-9A8B-9562A10F79B6}" presName="rootConnector" presStyleLbl="node2" presStyleIdx="1" presStyleCnt="3"/>
      <dgm:spPr/>
      <dgm:t>
        <a:bodyPr/>
        <a:lstStyle/>
        <a:p>
          <a:endParaRPr lang="zh-CN" altLang="en-US"/>
        </a:p>
      </dgm:t>
    </dgm:pt>
    <dgm:pt modelId="{4E4FE8A1-2B2C-4DCC-970E-7E2F20268851}" type="pres">
      <dgm:prSet presAssocID="{AD9A8760-6CF6-4EE3-9A8B-9562A10F79B6}" presName="hierChild4" presStyleCnt="0"/>
      <dgm:spPr/>
    </dgm:pt>
    <dgm:pt modelId="{D3B0926A-3F00-418D-9125-07525ECED98B}" type="pres">
      <dgm:prSet presAssocID="{AD9A8760-6CF6-4EE3-9A8B-9562A10F79B6}" presName="hierChild5" presStyleCnt="0"/>
      <dgm:spPr/>
    </dgm:pt>
    <dgm:pt modelId="{C5D30DDC-867A-434C-865C-D2A89BF4D2EA}" type="pres">
      <dgm:prSet presAssocID="{010DAACF-1E40-4BA4-AC11-315735FBD539}" presName="Name37" presStyleLbl="parChTrans1D2" presStyleIdx="2" presStyleCnt="3"/>
      <dgm:spPr/>
      <dgm:t>
        <a:bodyPr/>
        <a:lstStyle/>
        <a:p>
          <a:endParaRPr lang="zh-CN" altLang="en-US"/>
        </a:p>
      </dgm:t>
    </dgm:pt>
    <dgm:pt modelId="{DF9BE4D7-4870-49EF-B48A-366F7B579F1C}" type="pres">
      <dgm:prSet presAssocID="{8C08B281-FEC6-4359-BB9C-C6AE89D6AA7C}" presName="hierRoot2" presStyleCnt="0">
        <dgm:presLayoutVars>
          <dgm:hierBranch val="init"/>
        </dgm:presLayoutVars>
      </dgm:prSet>
      <dgm:spPr/>
    </dgm:pt>
    <dgm:pt modelId="{CE956BC6-A9FA-4DE1-B69F-3BE1CB1D04FD}" type="pres">
      <dgm:prSet presAssocID="{8C08B281-FEC6-4359-BB9C-C6AE89D6AA7C}" presName="rootComposite" presStyleCnt="0"/>
      <dgm:spPr/>
    </dgm:pt>
    <dgm:pt modelId="{C7DE82F7-7BF9-4D65-B23B-E11419D04844}" type="pres">
      <dgm:prSet presAssocID="{8C08B281-FEC6-4359-BB9C-C6AE89D6AA7C}" presName="rootText" presStyleLbl="node2" presStyleIdx="2" presStyleCnt="3" custScaleX="126539">
        <dgm:presLayoutVars>
          <dgm:chPref val="3"/>
        </dgm:presLayoutVars>
      </dgm:prSet>
      <dgm:spPr/>
      <dgm:t>
        <a:bodyPr/>
        <a:lstStyle/>
        <a:p>
          <a:endParaRPr lang="zh-CN" altLang="en-US"/>
        </a:p>
      </dgm:t>
    </dgm:pt>
    <dgm:pt modelId="{7929C3DE-4F70-4057-AEDB-4C9D8AC7F987}" type="pres">
      <dgm:prSet presAssocID="{8C08B281-FEC6-4359-BB9C-C6AE89D6AA7C}" presName="rootConnector" presStyleLbl="node2" presStyleIdx="2" presStyleCnt="3"/>
      <dgm:spPr/>
      <dgm:t>
        <a:bodyPr/>
        <a:lstStyle/>
        <a:p>
          <a:endParaRPr lang="zh-CN" altLang="en-US"/>
        </a:p>
      </dgm:t>
    </dgm:pt>
    <dgm:pt modelId="{89E7880A-26CF-4E43-9633-21D441A31F08}" type="pres">
      <dgm:prSet presAssocID="{8C08B281-FEC6-4359-BB9C-C6AE89D6AA7C}" presName="hierChild4" presStyleCnt="0"/>
      <dgm:spPr/>
    </dgm:pt>
    <dgm:pt modelId="{D145E56B-A369-46B2-BE8D-6470B3B245AF}" type="pres">
      <dgm:prSet presAssocID="{8C08B281-FEC6-4359-BB9C-C6AE89D6AA7C}" presName="hierChild5" presStyleCnt="0"/>
      <dgm:spPr/>
    </dgm:pt>
    <dgm:pt modelId="{878D07F9-8FC9-40F1-8FB4-5294FA6F59EB}" type="pres">
      <dgm:prSet presAssocID="{B1E45F0C-EF95-48EA-81A8-0AFAA8896A6C}" presName="hierChild3" presStyleCnt="0"/>
      <dgm:spPr/>
    </dgm:pt>
  </dgm:ptLst>
  <dgm:cxnLst>
    <dgm:cxn modelId="{8823E51E-BB09-4B60-BA6C-A9CCDFD37205}" type="presOf" srcId="{B1E45F0C-EF95-48EA-81A8-0AFAA8896A6C}" destId="{F0788DA4-5641-41BF-A38B-0F0C6C45E1B4}" srcOrd="1" destOrd="0" presId="urn:microsoft.com/office/officeart/2005/8/layout/orgChart1"/>
    <dgm:cxn modelId="{AEE144C8-BC6B-4A6C-9D06-861A742D99E6}" type="presOf" srcId="{8C08B281-FEC6-4359-BB9C-C6AE89D6AA7C}" destId="{7929C3DE-4F70-4057-AEDB-4C9D8AC7F987}" srcOrd="1" destOrd="0" presId="urn:microsoft.com/office/officeart/2005/8/layout/orgChart1"/>
    <dgm:cxn modelId="{F39311BD-14F8-4AC3-BA8B-655C9BCE8BF2}" type="presOf" srcId="{010DAACF-1E40-4BA4-AC11-315735FBD539}" destId="{C5D30DDC-867A-434C-865C-D2A89BF4D2EA}" srcOrd="0" destOrd="0" presId="urn:microsoft.com/office/officeart/2005/8/layout/orgChart1"/>
    <dgm:cxn modelId="{DDC6BBEE-E1F6-4906-AB74-7F63A16CC9B3}" type="presOf" srcId="{61015DF8-9E12-42C2-8376-A69ED6B1420B}" destId="{66271759-912E-4907-A806-52AA5279B14B}" srcOrd="0" destOrd="0" presId="urn:microsoft.com/office/officeart/2005/8/layout/orgChart1"/>
    <dgm:cxn modelId="{4A602AB0-97BA-4EF6-8917-B256EFFC8D6C}" type="presOf" srcId="{B1E45F0C-EF95-48EA-81A8-0AFAA8896A6C}" destId="{75F30282-2F13-4CA7-BC05-0A4DA68CC855}" srcOrd="0" destOrd="0" presId="urn:microsoft.com/office/officeart/2005/8/layout/orgChart1"/>
    <dgm:cxn modelId="{D5098436-0235-4F9F-A4C2-4A6BEB8AA5DB}" srcId="{B1E45F0C-EF95-48EA-81A8-0AFAA8896A6C}" destId="{8C08B281-FEC6-4359-BB9C-C6AE89D6AA7C}" srcOrd="2" destOrd="0" parTransId="{010DAACF-1E40-4BA4-AC11-315735FBD539}" sibTransId="{7DDB67E5-63FE-48AA-B282-2789B710B7AE}"/>
    <dgm:cxn modelId="{3E810B72-D86B-4FFA-941B-B8DB4FB78216}" type="presOf" srcId="{7506310E-A18C-49C3-AC73-CA2481BC592D}" destId="{98CAAF43-58F7-49F0-938B-F8110EBF0A91}" srcOrd="0" destOrd="0" presId="urn:microsoft.com/office/officeart/2005/8/layout/orgChart1"/>
    <dgm:cxn modelId="{661861D2-AD11-43CD-860E-7EECBBBD57D0}" type="presOf" srcId="{8C08B281-FEC6-4359-BB9C-C6AE89D6AA7C}" destId="{C7DE82F7-7BF9-4D65-B23B-E11419D04844}" srcOrd="0" destOrd="0" presId="urn:microsoft.com/office/officeart/2005/8/layout/orgChart1"/>
    <dgm:cxn modelId="{84E7047D-F693-442C-8386-7BB259F86ED3}" type="presOf" srcId="{AD9A8760-6CF6-4EE3-9A8B-9562A10F79B6}" destId="{9A033C9C-1FFC-4643-BCAD-785952644376}" srcOrd="0" destOrd="0" presId="urn:microsoft.com/office/officeart/2005/8/layout/orgChart1"/>
    <dgm:cxn modelId="{8578A554-F1B4-4051-9DB2-6237836446DF}" type="presOf" srcId="{3654BBA3-EF4E-4925-8C8C-761511611774}" destId="{81603AAB-F790-4ED1-8DEB-58903F049F31}" srcOrd="0" destOrd="0" presId="urn:microsoft.com/office/officeart/2005/8/layout/orgChart1"/>
    <dgm:cxn modelId="{54C11C22-3E61-476D-B134-84FAE2F413EB}" type="presOf" srcId="{302210BC-13C7-4B5D-BCF8-A703EAF9B368}" destId="{0F754C2E-0E52-4CB5-A19A-97C64142FADD}" srcOrd="0" destOrd="0" presId="urn:microsoft.com/office/officeart/2005/8/layout/orgChart1"/>
    <dgm:cxn modelId="{8129A9A9-CA55-401D-A70A-82E455581660}" type="presOf" srcId="{61015DF8-9E12-42C2-8376-A69ED6B1420B}" destId="{280220C1-BF49-4AE8-AA3C-43967DE17269}" srcOrd="1" destOrd="0" presId="urn:microsoft.com/office/officeart/2005/8/layout/orgChart1"/>
    <dgm:cxn modelId="{46638450-37E9-4237-BB27-298F29DC7387}" srcId="{B1E45F0C-EF95-48EA-81A8-0AFAA8896A6C}" destId="{61015DF8-9E12-42C2-8376-A69ED6B1420B}" srcOrd="0" destOrd="0" parTransId="{7506310E-A18C-49C3-AC73-CA2481BC592D}" sibTransId="{FAE92905-9765-4574-AF26-6DA112540D80}"/>
    <dgm:cxn modelId="{F744A78E-3907-4271-8D65-4827767BEDC6}" srcId="{302210BC-13C7-4B5D-BCF8-A703EAF9B368}" destId="{B1E45F0C-EF95-48EA-81A8-0AFAA8896A6C}" srcOrd="0" destOrd="0" parTransId="{0449E14C-DEBD-4F90-9A21-8F2626238669}" sibTransId="{F057F574-C1C5-44EB-AE84-C8A9CFA3E057}"/>
    <dgm:cxn modelId="{133EF152-C6A9-4031-B6AC-76E904A05566}" srcId="{B1E45F0C-EF95-48EA-81A8-0AFAA8896A6C}" destId="{AD9A8760-6CF6-4EE3-9A8B-9562A10F79B6}" srcOrd="1" destOrd="0" parTransId="{3654BBA3-EF4E-4925-8C8C-761511611774}" sibTransId="{DC1FB492-A898-41DD-8595-F39DD80F2E8B}"/>
    <dgm:cxn modelId="{6EAFEE5F-A972-4EBE-B940-DC2B9154B0A2}" type="presOf" srcId="{AD9A8760-6CF6-4EE3-9A8B-9562A10F79B6}" destId="{24369595-3D5D-474A-BFC0-945E2DA19FD7}" srcOrd="1" destOrd="0" presId="urn:microsoft.com/office/officeart/2005/8/layout/orgChart1"/>
    <dgm:cxn modelId="{D730E80A-276A-48F7-ABE2-C71E21E4C08C}" type="presParOf" srcId="{0F754C2E-0E52-4CB5-A19A-97C64142FADD}" destId="{BD54344D-AFBE-44AC-B6E5-F5C52D881D40}" srcOrd="0" destOrd="0" presId="urn:microsoft.com/office/officeart/2005/8/layout/orgChart1"/>
    <dgm:cxn modelId="{FB959A07-A185-49A3-AE68-F71B1AEA88D5}" type="presParOf" srcId="{BD54344D-AFBE-44AC-B6E5-F5C52D881D40}" destId="{8FC7F635-E983-4DFB-8A52-326255CA7954}" srcOrd="0" destOrd="0" presId="urn:microsoft.com/office/officeart/2005/8/layout/orgChart1"/>
    <dgm:cxn modelId="{9E16B552-61A1-4AD5-951B-1974FF9C301B}" type="presParOf" srcId="{8FC7F635-E983-4DFB-8A52-326255CA7954}" destId="{75F30282-2F13-4CA7-BC05-0A4DA68CC855}" srcOrd="0" destOrd="0" presId="urn:microsoft.com/office/officeart/2005/8/layout/orgChart1"/>
    <dgm:cxn modelId="{0B963267-92CA-4DC9-A41E-36D9FE0EB93B}" type="presParOf" srcId="{8FC7F635-E983-4DFB-8A52-326255CA7954}" destId="{F0788DA4-5641-41BF-A38B-0F0C6C45E1B4}" srcOrd="1" destOrd="0" presId="urn:microsoft.com/office/officeart/2005/8/layout/orgChart1"/>
    <dgm:cxn modelId="{B9AFDF62-0081-40E3-A626-54E518704F0D}" type="presParOf" srcId="{BD54344D-AFBE-44AC-B6E5-F5C52D881D40}" destId="{128AB373-1EC5-442D-8A82-EB94D66BE13B}" srcOrd="1" destOrd="0" presId="urn:microsoft.com/office/officeart/2005/8/layout/orgChart1"/>
    <dgm:cxn modelId="{14E2271B-C352-401B-A1C6-33382EDC862B}" type="presParOf" srcId="{128AB373-1EC5-442D-8A82-EB94D66BE13B}" destId="{98CAAF43-58F7-49F0-938B-F8110EBF0A91}" srcOrd="0" destOrd="0" presId="urn:microsoft.com/office/officeart/2005/8/layout/orgChart1"/>
    <dgm:cxn modelId="{39BEC709-4D50-44B1-9756-B2D582951F47}" type="presParOf" srcId="{128AB373-1EC5-442D-8A82-EB94D66BE13B}" destId="{CE895318-19C8-4FDB-86A6-182DE2EFD23F}" srcOrd="1" destOrd="0" presId="urn:microsoft.com/office/officeart/2005/8/layout/orgChart1"/>
    <dgm:cxn modelId="{4F48A53C-6A58-44FB-8057-3E0635218DFC}" type="presParOf" srcId="{CE895318-19C8-4FDB-86A6-182DE2EFD23F}" destId="{1D458BAE-6FCB-4A35-96C0-825785678BA6}" srcOrd="0" destOrd="0" presId="urn:microsoft.com/office/officeart/2005/8/layout/orgChart1"/>
    <dgm:cxn modelId="{B8AF3109-F73D-4DE6-8C8E-9173AFF5AC55}" type="presParOf" srcId="{1D458BAE-6FCB-4A35-96C0-825785678BA6}" destId="{66271759-912E-4907-A806-52AA5279B14B}" srcOrd="0" destOrd="0" presId="urn:microsoft.com/office/officeart/2005/8/layout/orgChart1"/>
    <dgm:cxn modelId="{251DC767-D7E2-4EB5-BF92-63D4E81CF424}" type="presParOf" srcId="{1D458BAE-6FCB-4A35-96C0-825785678BA6}" destId="{280220C1-BF49-4AE8-AA3C-43967DE17269}" srcOrd="1" destOrd="0" presId="urn:microsoft.com/office/officeart/2005/8/layout/orgChart1"/>
    <dgm:cxn modelId="{F70E2BFE-2DC2-470F-BE63-497C24219516}" type="presParOf" srcId="{CE895318-19C8-4FDB-86A6-182DE2EFD23F}" destId="{3D5FC48B-77AF-4982-A5D3-5785034CCC94}" srcOrd="1" destOrd="0" presId="urn:microsoft.com/office/officeart/2005/8/layout/orgChart1"/>
    <dgm:cxn modelId="{B5B6D955-18EE-4755-A997-A8EDB94FD4B3}" type="presParOf" srcId="{CE895318-19C8-4FDB-86A6-182DE2EFD23F}" destId="{83EC7219-5D42-491C-9927-B667231B4030}" srcOrd="2" destOrd="0" presId="urn:microsoft.com/office/officeart/2005/8/layout/orgChart1"/>
    <dgm:cxn modelId="{B6055A7F-D739-4D2B-A0AD-8FB55D9BB0B1}" type="presParOf" srcId="{128AB373-1EC5-442D-8A82-EB94D66BE13B}" destId="{81603AAB-F790-4ED1-8DEB-58903F049F31}" srcOrd="2" destOrd="0" presId="urn:microsoft.com/office/officeart/2005/8/layout/orgChart1"/>
    <dgm:cxn modelId="{3BE98FD8-980A-4ED6-82B9-48CAA718A693}" type="presParOf" srcId="{128AB373-1EC5-442D-8A82-EB94D66BE13B}" destId="{E393C46D-CC43-4424-99BC-EB5525BC6C12}" srcOrd="3" destOrd="0" presId="urn:microsoft.com/office/officeart/2005/8/layout/orgChart1"/>
    <dgm:cxn modelId="{3E9F5CF2-C0F9-4DD7-88D6-F10B9BD0433D}" type="presParOf" srcId="{E393C46D-CC43-4424-99BC-EB5525BC6C12}" destId="{8767AE24-A697-4296-B205-7CB5F9230C50}" srcOrd="0" destOrd="0" presId="urn:microsoft.com/office/officeart/2005/8/layout/orgChart1"/>
    <dgm:cxn modelId="{8AF9A66C-BDB5-4993-9B44-C006E57671AC}" type="presParOf" srcId="{8767AE24-A697-4296-B205-7CB5F9230C50}" destId="{9A033C9C-1FFC-4643-BCAD-785952644376}" srcOrd="0" destOrd="0" presId="urn:microsoft.com/office/officeart/2005/8/layout/orgChart1"/>
    <dgm:cxn modelId="{91FA6253-0F03-4CDB-9F13-41C6E8F9075D}" type="presParOf" srcId="{8767AE24-A697-4296-B205-7CB5F9230C50}" destId="{24369595-3D5D-474A-BFC0-945E2DA19FD7}" srcOrd="1" destOrd="0" presId="urn:microsoft.com/office/officeart/2005/8/layout/orgChart1"/>
    <dgm:cxn modelId="{4E9E9678-6D06-49F3-A28A-08C1AA7529C1}" type="presParOf" srcId="{E393C46D-CC43-4424-99BC-EB5525BC6C12}" destId="{4E4FE8A1-2B2C-4DCC-970E-7E2F20268851}" srcOrd="1" destOrd="0" presId="urn:microsoft.com/office/officeart/2005/8/layout/orgChart1"/>
    <dgm:cxn modelId="{109D86E6-71A3-4104-A2FB-F6DE447E1407}" type="presParOf" srcId="{E393C46D-CC43-4424-99BC-EB5525BC6C12}" destId="{D3B0926A-3F00-418D-9125-07525ECED98B}" srcOrd="2" destOrd="0" presId="urn:microsoft.com/office/officeart/2005/8/layout/orgChart1"/>
    <dgm:cxn modelId="{E031FABA-B01C-4F7A-9869-BA162AAD0323}" type="presParOf" srcId="{128AB373-1EC5-442D-8A82-EB94D66BE13B}" destId="{C5D30DDC-867A-434C-865C-D2A89BF4D2EA}" srcOrd="4" destOrd="0" presId="urn:microsoft.com/office/officeart/2005/8/layout/orgChart1"/>
    <dgm:cxn modelId="{4A3DBD54-0576-4FCC-994A-F3A3179F2CD8}" type="presParOf" srcId="{128AB373-1EC5-442D-8A82-EB94D66BE13B}" destId="{DF9BE4D7-4870-49EF-B48A-366F7B579F1C}" srcOrd="5" destOrd="0" presId="urn:microsoft.com/office/officeart/2005/8/layout/orgChart1"/>
    <dgm:cxn modelId="{C8A21B9D-7EF9-42F4-943E-5E6274DB2582}" type="presParOf" srcId="{DF9BE4D7-4870-49EF-B48A-366F7B579F1C}" destId="{CE956BC6-A9FA-4DE1-B69F-3BE1CB1D04FD}" srcOrd="0" destOrd="0" presId="urn:microsoft.com/office/officeart/2005/8/layout/orgChart1"/>
    <dgm:cxn modelId="{15060F3D-8073-4A76-9584-75209AAD81B7}" type="presParOf" srcId="{CE956BC6-A9FA-4DE1-B69F-3BE1CB1D04FD}" destId="{C7DE82F7-7BF9-4D65-B23B-E11419D04844}" srcOrd="0" destOrd="0" presId="urn:microsoft.com/office/officeart/2005/8/layout/orgChart1"/>
    <dgm:cxn modelId="{ACA77358-A14C-487D-A3EC-559FC6DC385A}" type="presParOf" srcId="{CE956BC6-A9FA-4DE1-B69F-3BE1CB1D04FD}" destId="{7929C3DE-4F70-4057-AEDB-4C9D8AC7F987}" srcOrd="1" destOrd="0" presId="urn:microsoft.com/office/officeart/2005/8/layout/orgChart1"/>
    <dgm:cxn modelId="{F58E4C56-D7BB-4306-97B3-794C9F90A6A2}" type="presParOf" srcId="{DF9BE4D7-4870-49EF-B48A-366F7B579F1C}" destId="{89E7880A-26CF-4E43-9633-21D441A31F08}" srcOrd="1" destOrd="0" presId="urn:microsoft.com/office/officeart/2005/8/layout/orgChart1"/>
    <dgm:cxn modelId="{83A9FA7C-75A5-4F6A-8E08-79BD8D6D49EA}" type="presParOf" srcId="{DF9BE4D7-4870-49EF-B48A-366F7B579F1C}" destId="{D145E56B-A369-46B2-BE8D-6470B3B245AF}" srcOrd="2" destOrd="0" presId="urn:microsoft.com/office/officeart/2005/8/layout/orgChart1"/>
    <dgm:cxn modelId="{5DCA6783-643E-49AC-8578-87EC094D2CF7}" type="presParOf" srcId="{BD54344D-AFBE-44AC-B6E5-F5C52D881D40}" destId="{878D07F9-8FC9-40F1-8FB4-5294FA6F59E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97588-1039-48A5-8924-FFA73ED79DCA}">
      <dsp:nvSpPr>
        <dsp:cNvPr id="0" name=""/>
        <dsp:cNvSpPr/>
      </dsp:nvSpPr>
      <dsp:spPr>
        <a:xfrm>
          <a:off x="6453" y="0"/>
          <a:ext cx="1239575" cy="455332"/>
        </a:xfrm>
        <a:prstGeom prst="roundRect">
          <a:avLst>
            <a:gd name="adj" fmla="val 10000"/>
          </a:avLst>
        </a:prstGeom>
        <a:solidFill>
          <a:sysClr val="window" lastClr="FFFFFF"/>
        </a:solidFill>
        <a:ln w="9525"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Text" lastClr="000000"/>
              </a:solidFill>
              <a:latin typeface="Calibri"/>
              <a:ea typeface="宋体" panose="02010600030101010101" pitchFamily="2" charset="-122"/>
              <a:cs typeface="+mn-cs"/>
            </a:rPr>
            <a:t>算法设计</a:t>
          </a:r>
        </a:p>
      </dsp:txBody>
      <dsp:txXfrm>
        <a:off x="19789" y="13336"/>
        <a:ext cx="1212903" cy="428660"/>
      </dsp:txXfrm>
    </dsp:sp>
    <dsp:sp modelId="{EDB2D202-94BC-49E2-8155-C5A29A60D438}">
      <dsp:nvSpPr>
        <dsp:cNvPr id="0" name=""/>
        <dsp:cNvSpPr/>
      </dsp:nvSpPr>
      <dsp:spPr>
        <a:xfrm flipV="1">
          <a:off x="1369986" y="183339"/>
          <a:ext cx="262790" cy="88652"/>
        </a:xfrm>
        <a:prstGeom prst="rightArrow">
          <a:avLst/>
        </a:prstGeom>
        <a:solidFill>
          <a:sysClr val="windowText" lastClr="000000"/>
        </a:solidFill>
        <a:ln w="127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 lastClr="FFFFFF"/>
            </a:solidFill>
            <a:latin typeface="Calibri"/>
            <a:ea typeface="宋体" panose="02010600030101010101" pitchFamily="2" charset="-122"/>
            <a:cs typeface="+mn-cs"/>
          </a:endParaRPr>
        </a:p>
      </dsp:txBody>
      <dsp:txXfrm rot="10800000">
        <a:off x="1369986" y="205502"/>
        <a:ext cx="240627" cy="44326"/>
      </dsp:txXfrm>
    </dsp:sp>
    <dsp:sp modelId="{C9562F5A-04D1-40FA-B54C-C10461000EB4}">
      <dsp:nvSpPr>
        <dsp:cNvPr id="0" name=""/>
        <dsp:cNvSpPr/>
      </dsp:nvSpPr>
      <dsp:spPr>
        <a:xfrm>
          <a:off x="1741859" y="0"/>
          <a:ext cx="1239575" cy="455332"/>
        </a:xfrm>
        <a:prstGeom prst="roundRect">
          <a:avLst>
            <a:gd name="adj" fmla="val 10000"/>
          </a:avLst>
        </a:prstGeom>
        <a:solidFill>
          <a:schemeClr val="bg1"/>
        </a:solidFill>
        <a:ln w="952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Text" lastClr="000000"/>
              </a:solidFill>
              <a:latin typeface="Calibri"/>
              <a:ea typeface="宋体" panose="02010600030101010101" pitchFamily="2" charset="-122"/>
              <a:cs typeface="+mn-cs"/>
            </a:rPr>
            <a:t>编程试验</a:t>
          </a:r>
        </a:p>
      </dsp:txBody>
      <dsp:txXfrm>
        <a:off x="1755195" y="13336"/>
        <a:ext cx="1212903" cy="428660"/>
      </dsp:txXfrm>
    </dsp:sp>
    <dsp:sp modelId="{66F6B4AB-96BF-4167-A879-73FB9BED155C}">
      <dsp:nvSpPr>
        <dsp:cNvPr id="0" name=""/>
        <dsp:cNvSpPr/>
      </dsp:nvSpPr>
      <dsp:spPr>
        <a:xfrm>
          <a:off x="3105392" y="183339"/>
          <a:ext cx="262790" cy="88652"/>
        </a:xfrm>
        <a:prstGeom prst="rightArrow">
          <a:avLst/>
        </a:prstGeom>
        <a:solidFill>
          <a:sysClr val="windowText" lastClr="0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solidFill>
              <a:sysClr val="window" lastClr="FFFFFF"/>
            </a:solidFill>
            <a:latin typeface="Calibri"/>
            <a:ea typeface="宋体" panose="02010600030101010101" pitchFamily="2" charset="-122"/>
            <a:cs typeface="+mn-cs"/>
          </a:endParaRPr>
        </a:p>
      </dsp:txBody>
      <dsp:txXfrm>
        <a:off x="3105392" y="205502"/>
        <a:ext cx="240627" cy="44326"/>
      </dsp:txXfrm>
    </dsp:sp>
    <dsp:sp modelId="{73A6F792-6FEC-4C9D-A57E-7B37D733559B}">
      <dsp:nvSpPr>
        <dsp:cNvPr id="0" name=""/>
        <dsp:cNvSpPr/>
      </dsp:nvSpPr>
      <dsp:spPr>
        <a:xfrm>
          <a:off x="3477265" y="0"/>
          <a:ext cx="1239575" cy="455332"/>
        </a:xfrm>
        <a:prstGeom prst="roundRect">
          <a:avLst>
            <a:gd name="adj" fmla="val 10000"/>
          </a:avLst>
        </a:prstGeom>
        <a:solidFill>
          <a:sysClr val="window" lastClr="FFFFFF"/>
        </a:solidFill>
        <a:ln w="952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Text" lastClr="000000"/>
              </a:solidFill>
              <a:latin typeface="Calibri"/>
              <a:ea typeface="宋体" panose="02010600030101010101" pitchFamily="2" charset="-122"/>
              <a:cs typeface="+mn-cs"/>
            </a:rPr>
            <a:t>评估算法</a:t>
          </a:r>
        </a:p>
      </dsp:txBody>
      <dsp:txXfrm>
        <a:off x="3490601" y="13336"/>
        <a:ext cx="1212903" cy="428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30DDC-867A-434C-865C-D2A89BF4D2EA}">
      <dsp:nvSpPr>
        <dsp:cNvPr id="0" name=""/>
        <dsp:cNvSpPr/>
      </dsp:nvSpPr>
      <dsp:spPr>
        <a:xfrm>
          <a:off x="2088776" y="502343"/>
          <a:ext cx="1461503" cy="208023"/>
        </a:xfrm>
        <a:custGeom>
          <a:avLst/>
          <a:gdLst/>
          <a:ahLst/>
          <a:cxnLst/>
          <a:rect l="0" t="0" r="0" b="0"/>
          <a:pathLst>
            <a:path>
              <a:moveTo>
                <a:pt x="0" y="0"/>
              </a:moveTo>
              <a:lnTo>
                <a:pt x="0" y="104011"/>
              </a:lnTo>
              <a:lnTo>
                <a:pt x="1461503" y="104011"/>
              </a:lnTo>
              <a:lnTo>
                <a:pt x="1461503"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1603AAB-F790-4ED1-8DEB-58903F049F31}">
      <dsp:nvSpPr>
        <dsp:cNvPr id="0" name=""/>
        <dsp:cNvSpPr/>
      </dsp:nvSpPr>
      <dsp:spPr>
        <a:xfrm>
          <a:off x="2043056" y="502343"/>
          <a:ext cx="91440" cy="208023"/>
        </a:xfrm>
        <a:custGeom>
          <a:avLst/>
          <a:gdLst/>
          <a:ahLst/>
          <a:cxnLst/>
          <a:rect l="0" t="0" r="0" b="0"/>
          <a:pathLst>
            <a:path>
              <a:moveTo>
                <a:pt x="45720" y="0"/>
              </a:moveTo>
              <a:lnTo>
                <a:pt x="45720"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CAAF43-58F7-49F0-938B-F8110EBF0A91}">
      <dsp:nvSpPr>
        <dsp:cNvPr id="0" name=""/>
        <dsp:cNvSpPr/>
      </dsp:nvSpPr>
      <dsp:spPr>
        <a:xfrm>
          <a:off x="627272" y="502343"/>
          <a:ext cx="1461503" cy="208023"/>
        </a:xfrm>
        <a:custGeom>
          <a:avLst/>
          <a:gdLst/>
          <a:ahLst/>
          <a:cxnLst/>
          <a:rect l="0" t="0" r="0" b="0"/>
          <a:pathLst>
            <a:path>
              <a:moveTo>
                <a:pt x="1461503" y="0"/>
              </a:moveTo>
              <a:lnTo>
                <a:pt x="1461503" y="104011"/>
              </a:lnTo>
              <a:lnTo>
                <a:pt x="0" y="104011"/>
              </a:lnTo>
              <a:lnTo>
                <a:pt x="0" y="2080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5F30282-2F13-4CA7-BC05-0A4DA68CC855}">
      <dsp:nvSpPr>
        <dsp:cNvPr id="0" name=""/>
        <dsp:cNvSpPr/>
      </dsp:nvSpPr>
      <dsp:spPr>
        <a:xfrm>
          <a:off x="1462036" y="7049"/>
          <a:ext cx="1253480" cy="495293"/>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000000"/>
              </a:solidFill>
            </a:rPr>
            <a:t>数据集</a:t>
          </a:r>
        </a:p>
      </dsp:txBody>
      <dsp:txXfrm>
        <a:off x="1462036" y="7049"/>
        <a:ext cx="1253480" cy="495293"/>
      </dsp:txXfrm>
    </dsp:sp>
    <dsp:sp modelId="{66271759-912E-4907-A806-52AA5279B14B}">
      <dsp:nvSpPr>
        <dsp:cNvPr id="0" name=""/>
        <dsp:cNvSpPr/>
      </dsp:nvSpPr>
      <dsp:spPr>
        <a:xfrm>
          <a:off x="532" y="710366"/>
          <a:ext cx="1253480" cy="495293"/>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000000"/>
              </a:solidFill>
            </a:rPr>
            <a:t>训练集</a:t>
          </a:r>
        </a:p>
      </dsp:txBody>
      <dsp:txXfrm>
        <a:off x="532" y="710366"/>
        <a:ext cx="1253480" cy="495293"/>
      </dsp:txXfrm>
    </dsp:sp>
    <dsp:sp modelId="{9A033C9C-1FFC-4643-BCAD-785952644376}">
      <dsp:nvSpPr>
        <dsp:cNvPr id="0" name=""/>
        <dsp:cNvSpPr/>
      </dsp:nvSpPr>
      <dsp:spPr>
        <a:xfrm>
          <a:off x="1462036" y="710366"/>
          <a:ext cx="1253480" cy="49529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000000"/>
              </a:solidFill>
            </a:rPr>
            <a:t>验证集</a:t>
          </a:r>
        </a:p>
      </dsp:txBody>
      <dsp:txXfrm>
        <a:off x="1462036" y="710366"/>
        <a:ext cx="1253480" cy="495293"/>
      </dsp:txXfrm>
    </dsp:sp>
    <dsp:sp modelId="{C7DE82F7-7BF9-4D65-B23B-E11419D04844}">
      <dsp:nvSpPr>
        <dsp:cNvPr id="0" name=""/>
        <dsp:cNvSpPr/>
      </dsp:nvSpPr>
      <dsp:spPr>
        <a:xfrm>
          <a:off x="2923540" y="710366"/>
          <a:ext cx="1253480" cy="495293"/>
        </a:xfrm>
        <a:prstGeom prst="rect">
          <a:avLst/>
        </a:prstGeom>
        <a:solidFill>
          <a:schemeClr val="bg1"/>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rgbClr val="000000"/>
              </a:solidFill>
            </a:rPr>
            <a:t>测试集</a:t>
          </a:r>
        </a:p>
      </dsp:txBody>
      <dsp:txXfrm>
        <a:off x="2923540" y="710366"/>
        <a:ext cx="1253480" cy="4952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3278-BEDC-410D-8D8A-17342E535FDF}" type="datetimeFigureOut">
              <a:rPr lang="zh-CN" altLang="en-US" smtClean="0"/>
              <a:t>2018/9/20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52D08-8859-4FCA-9FC5-180C34E5FADD}" type="slidenum">
              <a:rPr lang="zh-CN" altLang="en-US" smtClean="0"/>
              <a:t>‹#›</a:t>
            </a:fld>
            <a:endParaRPr lang="zh-CN" altLang="en-US"/>
          </a:p>
        </p:txBody>
      </p:sp>
    </p:spTree>
    <p:extLst>
      <p:ext uri="{BB962C8B-B14F-4D97-AF65-F5344CB8AC3E}">
        <p14:creationId xmlns:p14="http://schemas.microsoft.com/office/powerpoint/2010/main" val="122875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8</a:t>
            </a:fld>
            <a:endParaRPr lang="zh-CN" altLang="en-US"/>
          </a:p>
        </p:txBody>
      </p:sp>
    </p:spTree>
    <p:extLst>
      <p:ext uri="{BB962C8B-B14F-4D97-AF65-F5344CB8AC3E}">
        <p14:creationId xmlns:p14="http://schemas.microsoft.com/office/powerpoint/2010/main" val="223856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12</a:t>
            </a:fld>
            <a:endParaRPr lang="zh-CN" altLang="en-US"/>
          </a:p>
        </p:txBody>
      </p:sp>
    </p:spTree>
    <p:extLst>
      <p:ext uri="{BB962C8B-B14F-4D97-AF65-F5344CB8AC3E}">
        <p14:creationId xmlns:p14="http://schemas.microsoft.com/office/powerpoint/2010/main" val="236692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13</a:t>
            </a:fld>
            <a:endParaRPr lang="zh-CN" altLang="en-US"/>
          </a:p>
        </p:txBody>
      </p:sp>
    </p:spTree>
    <p:extLst>
      <p:ext uri="{BB962C8B-B14F-4D97-AF65-F5344CB8AC3E}">
        <p14:creationId xmlns:p14="http://schemas.microsoft.com/office/powerpoint/2010/main" val="94696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14</a:t>
            </a:fld>
            <a:endParaRPr lang="zh-CN" altLang="en-US"/>
          </a:p>
        </p:txBody>
      </p:sp>
    </p:spTree>
    <p:extLst>
      <p:ext uri="{BB962C8B-B14F-4D97-AF65-F5344CB8AC3E}">
        <p14:creationId xmlns:p14="http://schemas.microsoft.com/office/powerpoint/2010/main" val="409501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18</a:t>
            </a:fld>
            <a:endParaRPr lang="zh-CN" altLang="en-US"/>
          </a:p>
        </p:txBody>
      </p:sp>
    </p:spTree>
    <p:extLst>
      <p:ext uri="{BB962C8B-B14F-4D97-AF65-F5344CB8AC3E}">
        <p14:creationId xmlns:p14="http://schemas.microsoft.com/office/powerpoint/2010/main" val="323323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052D08-8859-4FCA-9FC5-180C34E5FADD}" type="slidenum">
              <a:rPr lang="zh-CN" altLang="en-US" smtClean="0"/>
              <a:t>25</a:t>
            </a:fld>
            <a:endParaRPr lang="zh-CN" altLang="en-US"/>
          </a:p>
        </p:txBody>
      </p:sp>
    </p:spTree>
    <p:extLst>
      <p:ext uri="{BB962C8B-B14F-4D97-AF65-F5344CB8AC3E}">
        <p14:creationId xmlns:p14="http://schemas.microsoft.com/office/powerpoint/2010/main" val="1868431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1983" y="107919"/>
            <a:ext cx="3476625" cy="638175"/>
          </a:xfrm>
          <a:prstGeom prst="rect">
            <a:avLst/>
          </a:prstGeom>
        </p:spPr>
      </p:pic>
    </p:spTree>
    <p:extLst>
      <p:ext uri="{BB962C8B-B14F-4D97-AF65-F5344CB8AC3E}">
        <p14:creationId xmlns:p14="http://schemas.microsoft.com/office/powerpoint/2010/main" val="242318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373346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4133920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51731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Tree>
    <p:extLst>
      <p:ext uri="{BB962C8B-B14F-4D97-AF65-F5344CB8AC3E}">
        <p14:creationId xmlns:p14="http://schemas.microsoft.com/office/powerpoint/2010/main" val="4160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5" name="图片 4"/>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Tree>
    <p:extLst>
      <p:ext uri="{BB962C8B-B14F-4D97-AF65-F5344CB8AC3E}">
        <p14:creationId xmlns:p14="http://schemas.microsoft.com/office/powerpoint/2010/main" val="137192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DD336-5473-415A-8062-CEE63308F510}" type="slidenum">
              <a:rPr lang="zh-CN" altLang="en-US" smtClean="0"/>
              <a:t>‹#›</a:t>
            </a:fld>
            <a:endParaRPr lang="zh-CN" altLang="en-US"/>
          </a:p>
        </p:txBody>
      </p:sp>
      <p:pic>
        <p:nvPicPr>
          <p:cNvPr id="7" name="图片 6"/>
          <p:cNvPicPr>
            <a:picLocks noChangeAspect="1"/>
          </p:cNvPicPr>
          <p:nvPr userDrawn="1"/>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08860" y="0"/>
            <a:ext cx="1335140" cy="1133954"/>
          </a:xfrm>
          <a:prstGeom prst="rect">
            <a:avLst/>
          </a:prstGeom>
        </p:spPr>
      </p:pic>
      <p:sp>
        <p:nvSpPr>
          <p:cNvPr id="8" name="矩形 15"/>
          <p:cNvSpPr>
            <a:spLocks noChangeArrowheads="1"/>
          </p:cNvSpPr>
          <p:nvPr userDrawn="1"/>
        </p:nvSpPr>
        <p:spPr bwMode="auto">
          <a:xfrm>
            <a:off x="246742" y="266474"/>
            <a:ext cx="216000" cy="540000"/>
          </a:xfrm>
          <a:prstGeom prst="rect">
            <a:avLst/>
          </a:prstGeom>
          <a:solidFill>
            <a:srgbClr val="25437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Franklin Gothic Book" pitchFamily="34" charset="0"/>
                <a:ea typeface="宋体" panose="02010600030101010101" pitchFamily="2" charset="-122"/>
              </a:defRPr>
            </a:lvl1pPr>
            <a:lvl2pPr marL="742950" indent="-285750">
              <a:buFont typeface="Arial" panose="020B0604020202020204" pitchFamily="34" charset="0"/>
              <a:defRPr>
                <a:solidFill>
                  <a:schemeClr val="tx1"/>
                </a:solidFill>
                <a:latin typeface="Franklin Gothic Book"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Franklin Gothic Book"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Franklin Gothic Book"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Franklin Gothic Book"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 name="矩形 17"/>
          <p:cNvSpPr>
            <a:spLocks noChangeArrowheads="1"/>
          </p:cNvSpPr>
          <p:nvPr userDrawn="1"/>
        </p:nvSpPr>
        <p:spPr bwMode="auto">
          <a:xfrm>
            <a:off x="531848" y="266474"/>
            <a:ext cx="108000" cy="540000"/>
          </a:xfrm>
          <a:prstGeom prst="rect">
            <a:avLst/>
          </a:prstGeom>
          <a:solidFill>
            <a:srgbClr val="998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Franklin Gothic Book" pitchFamily="34" charset="0"/>
                <a:ea typeface="宋体" panose="02010600030101010101" pitchFamily="2" charset="-122"/>
              </a:defRPr>
            </a:lvl1pPr>
            <a:lvl2pPr marL="742950" indent="-285750">
              <a:buFont typeface="Arial" panose="020B0604020202020204" pitchFamily="34" charset="0"/>
              <a:defRPr>
                <a:solidFill>
                  <a:schemeClr val="tx1"/>
                </a:solidFill>
                <a:latin typeface="Franklin Gothic Book"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Franklin Gothic Book"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Franklin Gothic Book"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Franklin Gothic Book"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Franklin Gothic Book"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extLst>
      <p:ext uri="{BB962C8B-B14F-4D97-AF65-F5344CB8AC3E}">
        <p14:creationId xmlns:p14="http://schemas.microsoft.com/office/powerpoint/2010/main" val="1027716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FDD336-5473-415A-8062-CEE63308F510}" type="slidenum">
              <a:rPr lang="zh-CN" altLang="en-US" smtClean="0"/>
              <a:t>‹#›</a:t>
            </a:fld>
            <a:endParaRPr lang="zh-CN" altLang="en-US"/>
          </a:p>
        </p:txBody>
      </p:sp>
      <p:sp>
        <p:nvSpPr>
          <p:cNvPr id="6" name="矩形 5"/>
          <p:cNvSpPr/>
          <p:nvPr userDrawn="1"/>
        </p:nvSpPr>
        <p:spPr>
          <a:xfrm>
            <a:off x="2584183" y="2563481"/>
            <a:ext cx="5725967" cy="807913"/>
          </a:xfrm>
          <a:prstGeom prst="rect">
            <a:avLst/>
          </a:prstGeom>
        </p:spPr>
        <p:txBody>
          <a:bodyPr wrap="square" lIns="68580" tIns="34290" rIns="68580" bIns="3429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4800" dirty="0" smtClean="0">
                <a:latin typeface="微软雅黑" panose="020B0503020204020204" pitchFamily="34" charset="-122"/>
                <a:ea typeface="微软雅黑" panose="020B0503020204020204" pitchFamily="34" charset="-122"/>
              </a:rPr>
              <a:t>感谢聆听 请多指点！</a:t>
            </a:r>
            <a:endParaRPr lang="zh-CN" altLang="en-US" sz="4800" dirty="0">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flipH="1">
            <a:off x="2584183" y="3494286"/>
            <a:ext cx="550662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EditPoints="1"/>
          </p:cNvSpPr>
          <p:nvPr userDrawn="1"/>
        </p:nvSpPr>
        <p:spPr bwMode="auto">
          <a:xfrm>
            <a:off x="0" y="1750723"/>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1722420" y="278975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userDrawn="1"/>
        </p:nvPicPr>
        <p:blipFill>
          <a:blip r:embed="rId2">
            <a:duotone>
              <a:prstClr val="black"/>
              <a:srgbClr val="00206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1983" y="107919"/>
            <a:ext cx="3476625" cy="638175"/>
          </a:xfrm>
          <a:prstGeom prst="rect">
            <a:avLst/>
          </a:prstGeom>
        </p:spPr>
      </p:pic>
    </p:spTree>
    <p:extLst>
      <p:ext uri="{BB962C8B-B14F-4D97-AF65-F5344CB8AC3E}">
        <p14:creationId xmlns:p14="http://schemas.microsoft.com/office/powerpoint/2010/main" val="300840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179271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816538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843676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3A07DD8-6722-4182-892A-E3676524296F}" type="datetimeFigureOut">
              <a:rPr lang="zh-CN" altLang="en-US" smtClean="0"/>
              <a:t>2018/9/20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304928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07DD8-6722-4182-892A-E3676524296F}" type="datetimeFigureOut">
              <a:rPr lang="zh-CN" altLang="en-US" smtClean="0"/>
              <a:t>2018/9/20</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DD336-5473-415A-8062-CEE63308F510}" type="slidenum">
              <a:rPr lang="zh-CN" altLang="en-US" smtClean="0"/>
              <a:t>‹#›</a:t>
            </a:fld>
            <a:endParaRPr lang="zh-CN" altLang="en-US"/>
          </a:p>
        </p:txBody>
      </p:sp>
    </p:spTree>
    <p:extLst>
      <p:ext uri="{BB962C8B-B14F-4D97-AF65-F5344CB8AC3E}">
        <p14:creationId xmlns:p14="http://schemas.microsoft.com/office/powerpoint/2010/main" val="21281298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60" r:id="rId5"/>
    <p:sldLayoutId id="2147483652" r:id="rId6"/>
    <p:sldLayoutId id="2147483653" r:id="rId7"/>
    <p:sldLayoutId id="2147483654"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17913" y="3636883"/>
            <a:ext cx="2051626" cy="992579"/>
          </a:xfrm>
          <a:prstGeom prst="rect">
            <a:avLst/>
          </a:prstGeom>
        </p:spPr>
        <p:txBody>
          <a:bodyPr wrap="square" lIns="68580" tIns="34290" rIns="68580" bIns="34290">
            <a:spAutoFit/>
          </a:bodyPr>
          <a:lstStyle/>
          <a:p>
            <a:pPr>
              <a:lnSpc>
                <a:spcPct val="150000"/>
              </a:lnSpc>
            </a:pPr>
            <a:r>
              <a:rPr kumimoji="1" lang="zh-CN" altLang="en-US" sz="2000" dirty="0">
                <a:latin typeface="+mn-ea"/>
                <a:cs typeface="微软雅黑"/>
              </a:rPr>
              <a:t>答辩</a:t>
            </a:r>
            <a:r>
              <a:rPr kumimoji="1" lang="zh-CN" altLang="en-US" sz="2000" dirty="0" smtClean="0">
                <a:latin typeface="+mn-ea"/>
                <a:cs typeface="微软雅黑"/>
              </a:rPr>
              <a:t>人： 王建坤</a:t>
            </a:r>
            <a:endParaRPr kumimoji="1" lang="en-US" altLang="zh-CN" sz="2000" dirty="0" smtClean="0">
              <a:latin typeface="+mn-ea"/>
              <a:cs typeface="微软雅黑"/>
            </a:endParaRPr>
          </a:p>
          <a:p>
            <a:pPr>
              <a:lnSpc>
                <a:spcPct val="150000"/>
              </a:lnSpc>
            </a:pPr>
            <a:r>
              <a:rPr lang="zh-CN" altLang="en-US" sz="2000" dirty="0" smtClean="0">
                <a:latin typeface="+mn-ea"/>
                <a:cs typeface="微软雅黑"/>
              </a:rPr>
              <a:t>导  师：  胡泓</a:t>
            </a:r>
          </a:p>
        </p:txBody>
      </p:sp>
      <p:sp>
        <p:nvSpPr>
          <p:cNvPr id="7" name="矩形 6"/>
          <p:cNvSpPr/>
          <p:nvPr/>
        </p:nvSpPr>
        <p:spPr>
          <a:xfrm>
            <a:off x="2509610" y="1860196"/>
            <a:ext cx="5668232" cy="1546577"/>
          </a:xfrm>
          <a:prstGeom prst="rect">
            <a:avLst/>
          </a:prstGeom>
        </p:spPr>
        <p:txBody>
          <a:bodyPr wrap="square" lIns="68580" tIns="34290" rIns="68580" bIns="34290">
            <a:spAutoFit/>
          </a:bodyPr>
          <a:lstStyle/>
          <a:p>
            <a:pPr algn="ctr"/>
            <a:r>
              <a:rPr lang="zh-CN" altLang="en-US" sz="4800" b="1" dirty="0" smtClean="0">
                <a:latin typeface="+mj-ea"/>
                <a:ea typeface="+mj-ea"/>
              </a:rPr>
              <a:t>基于深度学习的铝型材表面缺陷检测</a:t>
            </a:r>
            <a:endParaRPr lang="zh-CN" altLang="en-US" sz="4800" b="1" dirty="0">
              <a:latin typeface="+mj-ea"/>
              <a:ea typeface="+mj-ea"/>
            </a:endParaRPr>
          </a:p>
        </p:txBody>
      </p:sp>
      <p:cxnSp>
        <p:nvCxnSpPr>
          <p:cNvPr id="8" name="直接连接符 7"/>
          <p:cNvCxnSpPr/>
          <p:nvPr/>
        </p:nvCxnSpPr>
        <p:spPr>
          <a:xfrm flipH="1">
            <a:off x="2663349" y="3477956"/>
            <a:ext cx="5410976" cy="0"/>
          </a:xfrm>
          <a:prstGeom prst="line">
            <a:avLst/>
          </a:prstGeom>
          <a:ln w="19050">
            <a:solidFill>
              <a:srgbClr val="0070C0"/>
            </a:solidFill>
          </a:ln>
        </p:spPr>
        <p:style>
          <a:lnRef idx="1">
            <a:schemeClr val="accent6"/>
          </a:lnRef>
          <a:fillRef idx="0">
            <a:schemeClr val="accent6"/>
          </a:fillRef>
          <a:effectRef idx="0">
            <a:schemeClr val="accent6"/>
          </a:effectRef>
          <a:fontRef idx="minor">
            <a:schemeClr val="tx1"/>
          </a:fontRef>
        </p:style>
      </p:cxnSp>
      <p:sp>
        <p:nvSpPr>
          <p:cNvPr id="11" name="Freeform 5"/>
          <p:cNvSpPr>
            <a:spLocks noEditPoints="1"/>
          </p:cNvSpPr>
          <p:nvPr/>
        </p:nvSpPr>
        <p:spPr bwMode="auto">
          <a:xfrm>
            <a:off x="0" y="1750723"/>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noEditPoints="1"/>
          </p:cNvSpPr>
          <p:nvPr/>
        </p:nvSpPr>
        <p:spPr bwMode="auto">
          <a:xfrm>
            <a:off x="1722420" y="278975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52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研究现状与分析</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02023" y="1383392"/>
            <a:ext cx="7646895" cy="4031873"/>
          </a:xfrm>
          <a:prstGeom prst="rect">
            <a:avLst/>
          </a:prstGeom>
          <a:noFill/>
        </p:spPr>
        <p:txBody>
          <a:bodyPr wrap="square" rtlCol="0">
            <a:spAutoFit/>
          </a:bodyPr>
          <a:lstStyle/>
          <a:p>
            <a:pPr marL="358775" indent="-358775">
              <a:lnSpc>
                <a:spcPct val="150000"/>
              </a:lnSpc>
              <a:spcAft>
                <a:spcPts val="600"/>
              </a:spcAft>
              <a:buFont typeface="Wingdings" panose="05000000000000000000" pitchFamily="2" charset="2"/>
              <a:buChar char="Ø"/>
            </a:pPr>
            <a:r>
              <a:rPr lang="zh-CN" altLang="en-US" sz="2400" b="1" dirty="0" smtClean="0">
                <a:latin typeface="+mn-ea"/>
              </a:rPr>
              <a:t>研究现状分析</a:t>
            </a:r>
            <a:endParaRPr lang="en-US" altLang="zh-CN" sz="2400" b="1" dirty="0" smtClean="0">
              <a:latin typeface="+mn-ea"/>
            </a:endParaRPr>
          </a:p>
          <a:p>
            <a:pPr>
              <a:lnSpc>
                <a:spcPct val="150000"/>
              </a:lnSpc>
              <a:spcAft>
                <a:spcPts val="600"/>
              </a:spcAft>
            </a:pPr>
            <a:r>
              <a:rPr lang="zh-CN" altLang="en-US" sz="2000" dirty="0" smtClean="0"/>
              <a:t>         传统的机器视觉技术，缺陷检测和分类是分步进行的，</a:t>
            </a:r>
            <a:r>
              <a:rPr lang="zh-CN" altLang="zh-CN" sz="2000" dirty="0" smtClean="0"/>
              <a:t>对于</a:t>
            </a:r>
            <a:r>
              <a:rPr lang="zh-CN" altLang="zh-CN" sz="2000" dirty="0"/>
              <a:t>不同的缺陷通常需要设计不同的算法进行检测，</a:t>
            </a:r>
            <a:r>
              <a:rPr lang="zh-CN" altLang="zh-CN" sz="2000" dirty="0" smtClean="0"/>
              <a:t>而且</a:t>
            </a:r>
            <a:r>
              <a:rPr lang="zh-CN" altLang="en-US" sz="2000" dirty="0" smtClean="0"/>
              <a:t>需要比较严格的检测条件，缺陷的分类准确率低。算法</a:t>
            </a:r>
            <a:r>
              <a:rPr lang="zh-CN" altLang="en-US" sz="2000" dirty="0"/>
              <a:t>不具有通用性</a:t>
            </a:r>
            <a:r>
              <a:rPr lang="zh-CN" altLang="en-US" sz="2000" dirty="0" smtClean="0"/>
              <a:t>。</a:t>
            </a:r>
            <a:endParaRPr lang="en-US" altLang="zh-CN" sz="2000" dirty="0" smtClean="0"/>
          </a:p>
          <a:p>
            <a:pPr>
              <a:lnSpc>
                <a:spcPct val="150000"/>
              </a:lnSpc>
              <a:spcAft>
                <a:spcPts val="600"/>
              </a:spcAft>
            </a:pPr>
            <a:r>
              <a:rPr lang="en-US" altLang="zh-CN" sz="2000" dirty="0"/>
              <a:t> </a:t>
            </a:r>
            <a:r>
              <a:rPr lang="en-US" altLang="zh-CN" sz="2000" dirty="0" smtClean="0"/>
              <a:t>        </a:t>
            </a:r>
            <a:r>
              <a:rPr lang="zh-CN" altLang="en-US" sz="2000" dirty="0" smtClean="0"/>
              <a:t>基于深度学习的缺陷检测</a:t>
            </a:r>
            <a:r>
              <a:rPr lang="zh-CN" altLang="en-US" sz="2000" dirty="0" smtClean="0"/>
              <a:t>，缺陷</a:t>
            </a:r>
            <a:r>
              <a:rPr lang="zh-CN" altLang="en-US" sz="2000" dirty="0" smtClean="0"/>
              <a:t>检测和</a:t>
            </a:r>
            <a:r>
              <a:rPr lang="zh-CN" altLang="en-US" sz="2000" dirty="0" smtClean="0"/>
              <a:t>分类是同时进行的，</a:t>
            </a:r>
            <a:r>
              <a:rPr lang="zh-CN" altLang="en-US" sz="2000" dirty="0" smtClean="0"/>
              <a:t>分类准确率高，算法具有通用性。目前的研究存在的</a:t>
            </a:r>
            <a:r>
              <a:rPr lang="zh-CN" altLang="en-US" sz="2000" b="1" dirty="0" smtClean="0">
                <a:solidFill>
                  <a:srgbClr val="C00000"/>
                </a:solidFill>
              </a:rPr>
              <a:t>主要问题</a:t>
            </a:r>
            <a:r>
              <a:rPr lang="zh-CN" altLang="en-US" sz="2000" dirty="0" smtClean="0"/>
              <a:t>是，所用的</a:t>
            </a:r>
            <a:r>
              <a:rPr lang="zh-CN" altLang="en-US" sz="2000" b="1" dirty="0" smtClean="0">
                <a:solidFill>
                  <a:srgbClr val="C00000"/>
                </a:solidFill>
              </a:rPr>
              <a:t>检测图片尺寸较小，所检测的缺陷比较明显，算法运行速度较慢</a:t>
            </a:r>
            <a:r>
              <a:rPr lang="zh-CN" altLang="en-US" sz="2000" dirty="0" smtClean="0"/>
              <a:t>，不能满足工业应用要求。</a:t>
            </a:r>
            <a:endParaRPr lang="en-US" altLang="zh-CN" sz="2400" b="1" dirty="0">
              <a:latin typeface="+mn-ea"/>
            </a:endParaRPr>
          </a:p>
        </p:txBody>
      </p:sp>
    </p:spTree>
    <p:extLst>
      <p:ext uri="{BB962C8B-B14F-4D97-AF65-F5344CB8AC3E}">
        <p14:creationId xmlns:p14="http://schemas.microsoft.com/office/powerpoint/2010/main" val="607730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61062" y="2900262"/>
              <a:ext cx="7572349"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smtClean="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rPr>
                <a:t>研究内容与方案</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
        <p:nvSpPr>
          <p:cNvPr id="2" name="矩形 1"/>
          <p:cNvSpPr/>
          <p:nvPr/>
        </p:nvSpPr>
        <p:spPr>
          <a:xfrm>
            <a:off x="4248834" y="3244334"/>
            <a:ext cx="646331"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研究</a:t>
            </a:r>
            <a:endParaRPr lang="zh-CN" altLang="en-US" dirty="0"/>
          </a:p>
        </p:txBody>
      </p:sp>
    </p:spTree>
    <p:extLst>
      <p:ext uri="{BB962C8B-B14F-4D97-AF65-F5344CB8AC3E}">
        <p14:creationId xmlns:p14="http://schemas.microsoft.com/office/powerpoint/2010/main" val="3509351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62708" y="933761"/>
            <a:ext cx="2927339" cy="64633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铝型材表面缺陷</a:t>
            </a:r>
          </a:p>
        </p:txBody>
      </p:sp>
      <p:sp>
        <p:nvSpPr>
          <p:cNvPr id="14" name="文本框 13"/>
          <p:cNvSpPr txBox="1"/>
          <p:nvPr/>
        </p:nvSpPr>
        <p:spPr>
          <a:xfrm>
            <a:off x="396505" y="2725130"/>
            <a:ext cx="889484" cy="338554"/>
          </a:xfrm>
          <a:prstGeom prst="rect">
            <a:avLst/>
          </a:prstGeom>
          <a:noFill/>
        </p:spPr>
        <p:txBody>
          <a:bodyPr wrap="square" rtlCol="0">
            <a:spAutoFit/>
          </a:bodyPr>
          <a:lstStyle/>
          <a:p>
            <a:pPr algn="ctr"/>
            <a:r>
              <a:rPr lang="zh-CN" altLang="en-US" sz="1600" dirty="0" smtClean="0">
                <a:latin typeface="+mn-ea"/>
              </a:rPr>
              <a:t>正常</a:t>
            </a:r>
            <a:endParaRPr lang="zh-CN" altLang="en-US" sz="1600" dirty="0">
              <a:latin typeface="+mn-ea"/>
            </a:endParaRPr>
          </a:p>
        </p:txBody>
      </p:sp>
      <p:pic>
        <p:nvPicPr>
          <p:cNvPr id="2" name="图片 1"/>
          <p:cNvPicPr>
            <a:picLocks/>
          </p:cNvPicPr>
          <p:nvPr/>
        </p:nvPicPr>
        <p:blipFill rotWithShape="1">
          <a:blip r:embed="rId3" cstate="print">
            <a:extLst>
              <a:ext uri="{28A0092B-C50C-407E-A947-70E740481C1C}">
                <a14:useLocalDpi xmlns:a14="http://schemas.microsoft.com/office/drawing/2010/main" val="0"/>
              </a:ext>
            </a:extLst>
          </a:blip>
          <a:srcRect l="1" t="25336" r="43623" b="22370"/>
          <a:stretch/>
        </p:blipFill>
        <p:spPr>
          <a:xfrm>
            <a:off x="1293342" y="4185258"/>
            <a:ext cx="3060000" cy="2160000"/>
          </a:xfrm>
          <a:prstGeom prst="rect">
            <a:avLst/>
          </a:prstGeom>
        </p:spPr>
      </p:pic>
      <p:pic>
        <p:nvPicPr>
          <p:cNvPr id="3" name="图片 2"/>
          <p:cNvPicPr>
            <a:picLocks/>
          </p:cNvPicPr>
          <p:nvPr/>
        </p:nvPicPr>
        <p:blipFill rotWithShape="1">
          <a:blip r:embed="rId4" cstate="print">
            <a:extLst>
              <a:ext uri="{28A0092B-C50C-407E-A947-70E740481C1C}">
                <a14:useLocalDpi xmlns:a14="http://schemas.microsoft.com/office/drawing/2010/main" val="0"/>
              </a:ext>
            </a:extLst>
          </a:blip>
          <a:srcRect l="27929" t="29605" r="15854" b="20342"/>
          <a:stretch/>
        </p:blipFill>
        <p:spPr>
          <a:xfrm>
            <a:off x="4589587" y="1814407"/>
            <a:ext cx="3060000" cy="2160000"/>
          </a:xfrm>
          <a:prstGeom prst="rect">
            <a:avLst/>
          </a:prstGeom>
        </p:spPr>
      </p:pic>
      <p:pic>
        <p:nvPicPr>
          <p:cNvPr id="5" name="图片 4"/>
          <p:cNvPicPr>
            <a:picLocks/>
          </p:cNvPicPr>
          <p:nvPr/>
        </p:nvPicPr>
        <p:blipFill rotWithShape="1">
          <a:blip r:embed="rId5" cstate="print">
            <a:extLst>
              <a:ext uri="{28A0092B-C50C-407E-A947-70E740481C1C}">
                <a14:useLocalDpi xmlns:a14="http://schemas.microsoft.com/office/drawing/2010/main" val="0"/>
              </a:ext>
            </a:extLst>
          </a:blip>
          <a:srcRect l="1" t="25336" r="44057" b="25358"/>
          <a:stretch/>
        </p:blipFill>
        <p:spPr>
          <a:xfrm>
            <a:off x="4589587" y="4190338"/>
            <a:ext cx="3060000" cy="2160000"/>
          </a:xfrm>
          <a:prstGeom prst="rect">
            <a:avLst/>
          </a:prstGeom>
        </p:spPr>
      </p:pic>
      <p:pic>
        <p:nvPicPr>
          <p:cNvPr id="6" name="图片 5"/>
          <p:cNvPicPr>
            <a:picLocks/>
          </p:cNvPicPr>
          <p:nvPr/>
        </p:nvPicPr>
        <p:blipFill rotWithShape="1">
          <a:blip r:embed="rId6" cstate="print">
            <a:extLst>
              <a:ext uri="{28A0092B-C50C-407E-A947-70E740481C1C}">
                <a14:useLocalDpi xmlns:a14="http://schemas.microsoft.com/office/drawing/2010/main" val="0"/>
              </a:ext>
            </a:extLst>
          </a:blip>
          <a:srcRect l="-1" t="35582" r="43794" b="14614"/>
          <a:stretch/>
        </p:blipFill>
        <p:spPr>
          <a:xfrm>
            <a:off x="1293342" y="1814407"/>
            <a:ext cx="3060000" cy="2160000"/>
          </a:xfrm>
          <a:prstGeom prst="rect">
            <a:avLst/>
          </a:prstGeom>
        </p:spPr>
      </p:pic>
      <p:sp>
        <p:nvSpPr>
          <p:cNvPr id="12" name="文本框 11"/>
          <p:cNvSpPr txBox="1"/>
          <p:nvPr/>
        </p:nvSpPr>
        <p:spPr>
          <a:xfrm>
            <a:off x="399226" y="5095981"/>
            <a:ext cx="889484" cy="338554"/>
          </a:xfrm>
          <a:prstGeom prst="rect">
            <a:avLst/>
          </a:prstGeom>
          <a:noFill/>
        </p:spPr>
        <p:txBody>
          <a:bodyPr wrap="square" rtlCol="0">
            <a:spAutoFit/>
          </a:bodyPr>
          <a:lstStyle/>
          <a:p>
            <a:pPr algn="ctr"/>
            <a:r>
              <a:rPr lang="zh-CN" altLang="en-US" sz="1600" dirty="0" smtClean="0">
                <a:latin typeface="+mn-ea"/>
              </a:rPr>
              <a:t>桔皮</a:t>
            </a:r>
            <a:endParaRPr lang="zh-CN" altLang="en-US" sz="1600" dirty="0">
              <a:latin typeface="+mn-ea"/>
            </a:endParaRPr>
          </a:p>
        </p:txBody>
      </p:sp>
      <p:sp>
        <p:nvSpPr>
          <p:cNvPr id="13" name="文本框 12"/>
          <p:cNvSpPr txBox="1"/>
          <p:nvPr/>
        </p:nvSpPr>
        <p:spPr>
          <a:xfrm>
            <a:off x="7649587" y="2725130"/>
            <a:ext cx="889484" cy="338554"/>
          </a:xfrm>
          <a:prstGeom prst="rect">
            <a:avLst/>
          </a:prstGeom>
          <a:noFill/>
        </p:spPr>
        <p:txBody>
          <a:bodyPr wrap="square" rtlCol="0">
            <a:spAutoFit/>
          </a:bodyPr>
          <a:lstStyle/>
          <a:p>
            <a:pPr algn="ctr"/>
            <a:r>
              <a:rPr lang="zh-CN" altLang="en-US" sz="1600" dirty="0" smtClean="0">
                <a:latin typeface="+mn-ea"/>
              </a:rPr>
              <a:t>刮伤</a:t>
            </a:r>
            <a:endParaRPr lang="zh-CN" altLang="en-US" sz="1600" dirty="0">
              <a:latin typeface="+mn-ea"/>
            </a:endParaRPr>
          </a:p>
        </p:txBody>
      </p:sp>
      <p:sp>
        <p:nvSpPr>
          <p:cNvPr id="15" name="文本框 14"/>
          <p:cNvSpPr txBox="1"/>
          <p:nvPr/>
        </p:nvSpPr>
        <p:spPr>
          <a:xfrm>
            <a:off x="7649587" y="5101061"/>
            <a:ext cx="889484" cy="338554"/>
          </a:xfrm>
          <a:prstGeom prst="rect">
            <a:avLst/>
          </a:prstGeom>
          <a:noFill/>
        </p:spPr>
        <p:txBody>
          <a:bodyPr wrap="square" rtlCol="0">
            <a:spAutoFit/>
          </a:bodyPr>
          <a:lstStyle/>
          <a:p>
            <a:pPr algn="ctr"/>
            <a:r>
              <a:rPr lang="zh-CN" altLang="en-US" sz="1600" dirty="0" smtClean="0">
                <a:latin typeface="+mn-ea"/>
              </a:rPr>
              <a:t>凸粉</a:t>
            </a:r>
            <a:endParaRPr lang="zh-CN" altLang="en-US" sz="1600" dirty="0">
              <a:latin typeface="+mn-ea"/>
            </a:endParaRPr>
          </a:p>
        </p:txBody>
      </p:sp>
      <p:sp>
        <p:nvSpPr>
          <p:cNvPr id="9" name="右箭头 8"/>
          <p:cNvSpPr/>
          <p:nvPr/>
        </p:nvSpPr>
        <p:spPr>
          <a:xfrm rot="5654941">
            <a:off x="6470617" y="2953214"/>
            <a:ext cx="540000" cy="108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654941">
            <a:off x="4955582" y="5514529"/>
            <a:ext cx="540000" cy="108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929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3060" y="1057779"/>
            <a:ext cx="5258163" cy="4801314"/>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图像采集</a:t>
            </a:r>
          </a:p>
          <a:p>
            <a:pPr marL="358775" indent="-179388" algn="just">
              <a:lnSpc>
                <a:spcPct val="150000"/>
              </a:lnSpc>
              <a:buFont typeface="Arial" panose="020B0604020202020204" pitchFamily="34" charset="0"/>
              <a:buChar char="•"/>
            </a:pPr>
            <a:r>
              <a:rPr lang="zh-CN" altLang="zh-CN" b="1" dirty="0" smtClean="0"/>
              <a:t>光源</a:t>
            </a:r>
            <a:r>
              <a:rPr lang="zh-CN" altLang="en-US" b="1" dirty="0" smtClean="0"/>
              <a:t>选择</a:t>
            </a:r>
            <a:r>
              <a:rPr lang="zh-CN" altLang="zh-CN" b="1" dirty="0" smtClean="0"/>
              <a:t>。</a:t>
            </a:r>
            <a:r>
              <a:rPr lang="zh-CN" altLang="zh-CN" dirty="0" smtClean="0"/>
              <a:t>常用</a:t>
            </a:r>
            <a:r>
              <a:rPr lang="zh-CN" altLang="zh-CN" dirty="0"/>
              <a:t>的光源有卤素灯、荧光灯和</a:t>
            </a:r>
            <a:r>
              <a:rPr lang="en-US" altLang="zh-CN" dirty="0"/>
              <a:t>LED</a:t>
            </a:r>
            <a:r>
              <a:rPr lang="zh-CN" altLang="zh-CN" dirty="0"/>
              <a:t>灯。其中，卤素灯的使用寿命较短，荧光灯的稳定性较差，相比之下</a:t>
            </a:r>
            <a:r>
              <a:rPr lang="en-US" altLang="zh-CN" dirty="0"/>
              <a:t>LED</a:t>
            </a:r>
            <a:r>
              <a:rPr lang="zh-CN" altLang="zh-CN" dirty="0"/>
              <a:t>灯具有很大的优势，形状多样，且寿命长亮度稳定，低功耗</a:t>
            </a:r>
            <a:r>
              <a:rPr lang="zh-CN" altLang="zh-CN" dirty="0" smtClean="0"/>
              <a:t>，</a:t>
            </a:r>
            <a:r>
              <a:rPr lang="zh-CN" altLang="zh-CN" b="1" dirty="0" smtClean="0">
                <a:solidFill>
                  <a:srgbClr val="C00000"/>
                </a:solidFill>
              </a:rPr>
              <a:t>本系统</a:t>
            </a:r>
            <a:r>
              <a:rPr lang="zh-CN" altLang="en-US" b="1" dirty="0" smtClean="0">
                <a:solidFill>
                  <a:srgbClr val="C00000"/>
                </a:solidFill>
              </a:rPr>
              <a:t>选</a:t>
            </a:r>
            <a:r>
              <a:rPr lang="zh-CN" altLang="zh-CN" b="1" dirty="0" smtClean="0">
                <a:solidFill>
                  <a:srgbClr val="C00000"/>
                </a:solidFill>
              </a:rPr>
              <a:t>用</a:t>
            </a:r>
            <a:r>
              <a:rPr lang="zh-CN" altLang="zh-CN" b="1" dirty="0">
                <a:solidFill>
                  <a:srgbClr val="C00000"/>
                </a:solidFill>
              </a:rPr>
              <a:t>的是</a:t>
            </a:r>
            <a:r>
              <a:rPr lang="en-US" altLang="zh-CN" b="1" dirty="0">
                <a:solidFill>
                  <a:srgbClr val="C00000"/>
                </a:solidFill>
              </a:rPr>
              <a:t>LED</a:t>
            </a:r>
            <a:r>
              <a:rPr lang="zh-CN" altLang="zh-CN" b="1" dirty="0">
                <a:solidFill>
                  <a:srgbClr val="C00000"/>
                </a:solidFill>
              </a:rPr>
              <a:t>光源</a:t>
            </a:r>
            <a:r>
              <a:rPr lang="zh-CN" altLang="zh-CN" dirty="0" smtClean="0"/>
              <a:t>。</a:t>
            </a:r>
            <a:endParaRPr lang="en-US" altLang="zh-CN" dirty="0" smtClean="0"/>
          </a:p>
          <a:p>
            <a:pPr marL="358775" indent="-179388" algn="just">
              <a:lnSpc>
                <a:spcPct val="150000"/>
              </a:lnSpc>
              <a:buFont typeface="Arial" panose="020B0604020202020204" pitchFamily="34" charset="0"/>
              <a:buChar char="•"/>
            </a:pPr>
            <a:endParaRPr lang="en-US" altLang="zh-CN" dirty="0" smtClean="0"/>
          </a:p>
          <a:p>
            <a:pPr marL="358775" indent="-179388" algn="just">
              <a:lnSpc>
                <a:spcPct val="150000"/>
              </a:lnSpc>
              <a:buFont typeface="Arial" panose="020B0604020202020204" pitchFamily="34" charset="0"/>
              <a:buChar char="•"/>
            </a:pPr>
            <a:r>
              <a:rPr lang="zh-CN" altLang="zh-CN" b="1" dirty="0" smtClean="0"/>
              <a:t>相机</a:t>
            </a:r>
            <a:r>
              <a:rPr lang="zh-CN" altLang="en-US" b="1" dirty="0" smtClean="0"/>
              <a:t>选型。</a:t>
            </a:r>
            <a:r>
              <a:rPr lang="zh-CN" altLang="zh-CN" dirty="0" smtClean="0"/>
              <a:t>考虑</a:t>
            </a:r>
            <a:r>
              <a:rPr lang="zh-CN" altLang="zh-CN" dirty="0"/>
              <a:t>到铝型材表面缺陷的特性和工业生产环境，需采用较高分辨率的工业相机，经过对比结合目前的科研条件，采用</a:t>
            </a:r>
            <a:r>
              <a:rPr lang="en-US" altLang="zh-CN" dirty="0"/>
              <a:t>IMPERX-B2320</a:t>
            </a:r>
            <a:r>
              <a:rPr lang="zh-CN" altLang="zh-CN" dirty="0"/>
              <a:t>型号相机，其</a:t>
            </a:r>
            <a:r>
              <a:rPr lang="zh-CN" altLang="zh-CN" b="1" dirty="0">
                <a:solidFill>
                  <a:srgbClr val="C00000"/>
                </a:solidFill>
              </a:rPr>
              <a:t>分辨率</a:t>
            </a:r>
            <a:r>
              <a:rPr lang="en-US" altLang="zh-CN" b="1" dirty="0">
                <a:solidFill>
                  <a:srgbClr val="C00000"/>
                </a:solidFill>
              </a:rPr>
              <a:t>2336</a:t>
            </a:r>
            <a:r>
              <a:rPr lang="zh-CN" altLang="zh-CN" b="1" dirty="0">
                <a:solidFill>
                  <a:srgbClr val="C00000"/>
                </a:solidFill>
              </a:rPr>
              <a:t>×</a:t>
            </a:r>
            <a:r>
              <a:rPr lang="en-US" altLang="zh-CN" b="1" dirty="0" smtClean="0">
                <a:solidFill>
                  <a:srgbClr val="C00000"/>
                </a:solidFill>
              </a:rPr>
              <a:t>1752</a:t>
            </a:r>
            <a:r>
              <a:rPr lang="zh-CN" altLang="en-US" b="1" dirty="0" smtClean="0">
                <a:solidFill>
                  <a:srgbClr val="C00000"/>
                </a:solidFill>
              </a:rPr>
              <a:t>，即</a:t>
            </a:r>
            <a:r>
              <a:rPr lang="en-US" altLang="zh-CN" b="1" dirty="0" smtClean="0">
                <a:solidFill>
                  <a:srgbClr val="C00000"/>
                </a:solidFill>
              </a:rPr>
              <a:t>4MP</a:t>
            </a:r>
            <a:r>
              <a:rPr lang="zh-CN" altLang="zh-CN" dirty="0" smtClean="0"/>
              <a:t>。</a:t>
            </a:r>
            <a:endParaRPr lang="en-US" altLang="zh-CN" dirty="0"/>
          </a:p>
        </p:txBody>
      </p:sp>
      <p:sp>
        <p:nvSpPr>
          <p:cNvPr id="14" name="文本框 13"/>
          <p:cNvSpPr txBox="1"/>
          <p:nvPr/>
        </p:nvSpPr>
        <p:spPr>
          <a:xfrm>
            <a:off x="6337057" y="5859093"/>
            <a:ext cx="1920425" cy="338554"/>
          </a:xfrm>
          <a:prstGeom prst="rect">
            <a:avLst/>
          </a:prstGeom>
          <a:noFill/>
        </p:spPr>
        <p:txBody>
          <a:bodyPr wrap="square" rtlCol="0">
            <a:spAutoFit/>
          </a:bodyPr>
          <a:lstStyle/>
          <a:p>
            <a:pPr algn="ctr"/>
            <a:r>
              <a:rPr lang="zh-CN" altLang="en-US" sz="1600" dirty="0" smtClean="0">
                <a:latin typeface="+mn-ea"/>
              </a:rPr>
              <a:t>光学平台</a:t>
            </a:r>
            <a:endParaRPr lang="zh-CN" altLang="en-US" sz="1600" dirty="0">
              <a:latin typeface="+mn-ea"/>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694" y="1444532"/>
            <a:ext cx="3263153" cy="4292880"/>
          </a:xfrm>
          <a:prstGeom prst="rect">
            <a:avLst/>
          </a:prstGeom>
        </p:spPr>
      </p:pic>
    </p:spTree>
    <p:extLst>
      <p:ext uri="{BB962C8B-B14F-4D97-AF65-F5344CB8AC3E}">
        <p14:creationId xmlns:p14="http://schemas.microsoft.com/office/powerpoint/2010/main" val="4018971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duotone>
              <a:prstClr val="black"/>
              <a:schemeClr val="tx2">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6074148" y="1315819"/>
            <a:ext cx="2944345" cy="2212666"/>
          </a:xfrm>
          <a:prstGeom prst="rect">
            <a:avLst/>
          </a:prstGeom>
        </p:spPr>
      </p:pic>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829511"/>
            <a:ext cx="5957410" cy="2308324"/>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搭建卷积</a:t>
            </a:r>
            <a:r>
              <a:rPr lang="zh-CN" altLang="en-US" sz="2400" b="1" dirty="0" smtClean="0"/>
              <a:t>神经网络</a:t>
            </a:r>
          </a:p>
          <a:p>
            <a:pPr marL="447675" indent="-179388">
              <a:lnSpc>
                <a:spcPct val="150000"/>
              </a:lnSpc>
              <a:buFont typeface="Arial" panose="020B0604020202020204" pitchFamily="34" charset="0"/>
              <a:buChar char="•"/>
            </a:pPr>
            <a:r>
              <a:rPr lang="zh-CN" altLang="en-US" b="1" dirty="0" smtClean="0"/>
              <a:t>卷积层</a:t>
            </a:r>
            <a:r>
              <a:rPr lang="zh-CN" altLang="en-US" dirty="0" smtClean="0"/>
              <a:t>：</a:t>
            </a:r>
            <a:r>
              <a:rPr lang="zh-CN" altLang="zh-CN" dirty="0"/>
              <a:t>提取图像</a:t>
            </a:r>
            <a:r>
              <a:rPr lang="zh-CN" altLang="zh-CN" dirty="0" smtClean="0"/>
              <a:t>特征</a:t>
            </a:r>
            <a:r>
              <a:rPr lang="zh-CN" altLang="en-US" dirty="0" smtClean="0"/>
              <a:t>，卷积核的大小、步长、层数</a:t>
            </a:r>
            <a:endParaRPr lang="en-US" altLang="zh-CN" dirty="0" smtClean="0"/>
          </a:p>
          <a:p>
            <a:pPr marL="447675" indent="-179388">
              <a:lnSpc>
                <a:spcPct val="150000"/>
              </a:lnSpc>
              <a:buFont typeface="Arial" panose="020B0604020202020204" pitchFamily="34" charset="0"/>
              <a:buChar char="•"/>
            </a:pPr>
            <a:r>
              <a:rPr lang="zh-CN" altLang="en-US" b="1" dirty="0" smtClean="0"/>
              <a:t>激活函数</a:t>
            </a:r>
            <a:r>
              <a:rPr lang="zh-CN" altLang="en-US" dirty="0" smtClean="0"/>
              <a:t>：使网络具有</a:t>
            </a:r>
            <a:r>
              <a:rPr lang="zh-CN" altLang="zh-CN" dirty="0" smtClean="0"/>
              <a:t>非线性</a:t>
            </a:r>
            <a:r>
              <a:rPr lang="zh-CN" altLang="en-US" dirty="0" smtClean="0"/>
              <a:t>，不同的激活函数</a:t>
            </a:r>
            <a:endParaRPr lang="en-US" altLang="zh-CN" dirty="0" smtClean="0"/>
          </a:p>
          <a:p>
            <a:pPr marL="447675" indent="-179388">
              <a:lnSpc>
                <a:spcPct val="150000"/>
              </a:lnSpc>
              <a:buFont typeface="Arial" panose="020B0604020202020204" pitchFamily="34" charset="0"/>
              <a:buChar char="•"/>
            </a:pPr>
            <a:r>
              <a:rPr lang="zh-CN" altLang="zh-CN" b="1" dirty="0" smtClean="0"/>
              <a:t>池化层</a:t>
            </a:r>
            <a:r>
              <a:rPr lang="zh-CN" altLang="en-US" dirty="0" smtClean="0"/>
              <a:t>：</a:t>
            </a:r>
            <a:r>
              <a:rPr lang="zh-CN" altLang="zh-CN" dirty="0"/>
              <a:t>对</a:t>
            </a:r>
            <a:r>
              <a:rPr lang="zh-CN" altLang="zh-CN" dirty="0" smtClean="0"/>
              <a:t>特征进行</a:t>
            </a:r>
            <a:r>
              <a:rPr lang="zh-CN" altLang="zh-CN" dirty="0"/>
              <a:t>采样</a:t>
            </a:r>
            <a:r>
              <a:rPr lang="zh-CN" altLang="en-US" dirty="0" smtClean="0"/>
              <a:t>，减少</a:t>
            </a:r>
            <a:r>
              <a:rPr lang="zh-CN" altLang="en-US" dirty="0" smtClean="0"/>
              <a:t>计算量</a:t>
            </a:r>
            <a:endParaRPr lang="en-US" altLang="zh-CN" dirty="0" smtClean="0"/>
          </a:p>
          <a:p>
            <a:pPr marL="447675" indent="-179388">
              <a:lnSpc>
                <a:spcPct val="150000"/>
              </a:lnSpc>
              <a:buFont typeface="Arial" panose="020B0604020202020204" pitchFamily="34" charset="0"/>
              <a:buChar char="•"/>
            </a:pPr>
            <a:r>
              <a:rPr lang="zh-CN" altLang="en-US" b="1" dirty="0"/>
              <a:t>全</a:t>
            </a:r>
            <a:r>
              <a:rPr lang="zh-CN" altLang="en-US" b="1" dirty="0" smtClean="0"/>
              <a:t>连接层</a:t>
            </a:r>
            <a:r>
              <a:rPr lang="zh-CN" altLang="en-US" dirty="0" smtClean="0"/>
              <a:t>：</a:t>
            </a:r>
            <a:r>
              <a:rPr lang="zh-CN" altLang="zh-CN" dirty="0"/>
              <a:t>连接所有</a:t>
            </a:r>
            <a:r>
              <a:rPr lang="zh-CN" altLang="zh-CN" dirty="0" smtClean="0"/>
              <a:t>特征，进行</a:t>
            </a:r>
            <a:r>
              <a:rPr lang="zh-CN" altLang="zh-CN" dirty="0"/>
              <a:t>分类</a:t>
            </a:r>
            <a:endParaRPr lang="en-US" altLang="zh-CN" dirty="0"/>
          </a:p>
        </p:txBody>
      </p:sp>
      <p:pic>
        <p:nvPicPr>
          <p:cNvPr id="2" name="图片 1"/>
          <p:cNvPicPr>
            <a:picLocks noChangeAspect="1"/>
          </p:cNvPicPr>
          <p:nvPr/>
        </p:nvPicPr>
        <p:blipFill rotWithShape="1">
          <a:blip r:embed="rId4">
            <a:duotone>
              <a:prstClr val="black"/>
              <a:schemeClr val="tx2">
                <a:lumMod val="20000"/>
                <a:lumOff val="80000"/>
                <a:tint val="45000"/>
                <a:satMod val="400000"/>
              </a:schemeClr>
            </a:duotone>
            <a:extLst>
              <a:ext uri="{28A0092B-C50C-407E-A947-70E740481C1C}">
                <a14:useLocalDpi xmlns:a14="http://schemas.microsoft.com/office/drawing/2010/main" val="0"/>
              </a:ext>
            </a:extLst>
          </a:blip>
          <a:srcRect t="6239" r="-166"/>
          <a:stretch/>
        </p:blipFill>
        <p:spPr>
          <a:xfrm>
            <a:off x="389602" y="3919136"/>
            <a:ext cx="8324094" cy="2593475"/>
          </a:xfrm>
          <a:prstGeom prst="rect">
            <a:avLst/>
          </a:prstGeom>
          <a:noFill/>
        </p:spPr>
      </p:pic>
      <mc:AlternateContent xmlns:mc="http://schemas.openxmlformats.org/markup-compatibility/2006">
        <mc:Choice xmlns:a14="http://schemas.microsoft.com/office/drawing/2010/main" Requires="a14">
          <p:sp>
            <p:nvSpPr>
              <p:cNvPr id="5" name="矩形 4"/>
              <p:cNvSpPr/>
              <p:nvPr/>
            </p:nvSpPr>
            <p:spPr>
              <a:xfrm>
                <a:off x="1680674" y="3146233"/>
                <a:ext cx="4255459"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 </m:t>
                      </m:r>
                      <m:r>
                        <a:rPr lang="zh-CN" altLang="en-US" i="1">
                          <a:latin typeface="Cambria Math" panose="02040503050406030204" pitchFamily="18" charset="0"/>
                        </a:rPr>
                        <m:t>𝐻</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𝑚</m:t>
                          </m:r>
                        </m:sub>
                        <m:sup/>
                        <m:e>
                          <m:r>
                            <a:rPr lang="zh-CN" altLang="en-US" i="0">
                              <a:latin typeface="Cambria Math" panose="02040503050406030204" pitchFamily="18" charset="0"/>
                            </a:rPr>
                            <m:t> </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𝑛</m:t>
                              </m:r>
                            </m:sub>
                            <m:sup/>
                            <m:e>
                              <m:r>
                                <a:rPr lang="zh-CN" altLang="en-US" i="0">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e>
                              </m:d>
                              <m:r>
                                <a:rPr lang="zh-CN" altLang="en-US" i="1">
                                  <a:latin typeface="Cambria Math" panose="02040503050406030204" pitchFamily="18" charset="0"/>
                                </a:rPr>
                                <m:t>𝐺</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𝑛</m:t>
                                  </m:r>
                                </m:e>
                              </m:d>
                            </m:e>
                          </m:nary>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680674" y="3146233"/>
                <a:ext cx="4255459" cy="764505"/>
              </a:xfrm>
              <a:prstGeom prst="rect">
                <a:avLst/>
              </a:prstGeom>
              <a:blipFill rotWithShape="0">
                <a:blip r:embed="rId5"/>
                <a:stretch>
                  <a:fillRect/>
                </a:stretch>
              </a:blipFill>
            </p:spPr>
            <p:txBody>
              <a:bodyPr/>
              <a:lstStyle/>
              <a:p>
                <a:r>
                  <a:rPr lang="zh-CN" altLang="en-US">
                    <a:noFill/>
                  </a:rPr>
                  <a:t> </a:t>
                </a:r>
              </a:p>
            </p:txBody>
          </p:sp>
        </mc:Fallback>
      </mc:AlternateContent>
      <p:sp>
        <p:nvSpPr>
          <p:cNvPr id="14" name="文本框 13"/>
          <p:cNvSpPr txBox="1"/>
          <p:nvPr/>
        </p:nvSpPr>
        <p:spPr>
          <a:xfrm>
            <a:off x="3584530" y="6289400"/>
            <a:ext cx="1920425" cy="338554"/>
          </a:xfrm>
          <a:prstGeom prst="rect">
            <a:avLst/>
          </a:prstGeom>
          <a:noFill/>
        </p:spPr>
        <p:txBody>
          <a:bodyPr wrap="square" rtlCol="0">
            <a:spAutoFit/>
          </a:bodyPr>
          <a:lstStyle/>
          <a:p>
            <a:pPr algn="ctr"/>
            <a:r>
              <a:rPr lang="zh-CN" altLang="en-US" sz="1600" dirty="0" smtClean="0">
                <a:latin typeface="+mn-ea"/>
              </a:rPr>
              <a:t>卷积神经网络</a:t>
            </a:r>
            <a:endParaRPr lang="zh-CN" altLang="en-US" sz="1600" dirty="0">
              <a:latin typeface="+mn-ea"/>
            </a:endParaRPr>
          </a:p>
        </p:txBody>
      </p:sp>
      <p:sp>
        <p:nvSpPr>
          <p:cNvPr id="15" name="文本框 14"/>
          <p:cNvSpPr txBox="1"/>
          <p:nvPr/>
        </p:nvSpPr>
        <p:spPr>
          <a:xfrm>
            <a:off x="843968" y="3277179"/>
            <a:ext cx="948973" cy="400110"/>
          </a:xfrm>
          <a:prstGeom prst="rect">
            <a:avLst/>
          </a:prstGeom>
          <a:noFill/>
        </p:spPr>
        <p:txBody>
          <a:bodyPr wrap="square" rtlCol="0">
            <a:spAutoFit/>
          </a:bodyPr>
          <a:lstStyle/>
          <a:p>
            <a:pPr algn="ctr"/>
            <a:r>
              <a:rPr lang="zh-CN" altLang="en-US" sz="2000" dirty="0" smtClean="0">
                <a:latin typeface="+mn-ea"/>
              </a:rPr>
              <a:t>  卷积：</a:t>
            </a:r>
            <a:endParaRPr lang="zh-CN" altLang="en-US" sz="2000" dirty="0">
              <a:latin typeface="+mn-ea"/>
            </a:endParaRPr>
          </a:p>
        </p:txBody>
      </p:sp>
    </p:spTree>
    <p:extLst>
      <p:ext uri="{BB962C8B-B14F-4D97-AF65-F5344CB8AC3E}">
        <p14:creationId xmlns:p14="http://schemas.microsoft.com/office/powerpoint/2010/main" val="2219084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p:cNvSpPr txBox="1"/>
              <p:nvPr/>
            </p:nvSpPr>
            <p:spPr>
              <a:xfrm>
                <a:off x="389603" y="978340"/>
                <a:ext cx="5707498" cy="2723823"/>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缺陷识别</a:t>
                </a:r>
                <a:endParaRPr lang="en-US" altLang="zh-CN" sz="2400" b="1" dirty="0" smtClean="0"/>
              </a:p>
              <a:p>
                <a:pPr marL="358775" indent="-269875">
                  <a:lnSpc>
                    <a:spcPct val="150000"/>
                  </a:lnSpc>
                  <a:buFont typeface="Arial" panose="020B0604020202020204" pitchFamily="34" charset="0"/>
                  <a:buChar char="•"/>
                </a:pPr>
                <a:r>
                  <a:rPr lang="zh-CN" altLang="en-US" dirty="0" smtClean="0"/>
                  <a:t>对缺陷进行分类。标签中 </a:t>
                </a:r>
                <a:r>
                  <a:rPr lang="en-US" altLang="zh-CN" dirty="0" smtClean="0"/>
                  <a:t>p0–</a:t>
                </a:r>
                <a:r>
                  <a:rPr lang="en-US" altLang="zh-CN" dirty="0" err="1" smtClean="0"/>
                  <a:t>pn</a:t>
                </a:r>
                <a:r>
                  <a:rPr lang="en-US" altLang="zh-CN" dirty="0" smtClean="0"/>
                  <a:t> </a:t>
                </a:r>
                <a:r>
                  <a:rPr lang="zh-CN" altLang="en-US" dirty="0" smtClean="0"/>
                  <a:t>表示图片是否属于该类别，是为</a:t>
                </a:r>
                <a:r>
                  <a:rPr lang="en-US" altLang="zh-CN" dirty="0" smtClean="0"/>
                  <a:t>1</a:t>
                </a:r>
                <a:r>
                  <a:rPr lang="zh-CN" altLang="en-US" dirty="0" smtClean="0"/>
                  <a:t>，否为</a:t>
                </a:r>
                <a:r>
                  <a:rPr lang="en-US" altLang="zh-CN" dirty="0" smtClean="0"/>
                  <a:t>0</a:t>
                </a:r>
                <a:r>
                  <a:rPr lang="zh-CN" altLang="en-US" dirty="0" smtClean="0"/>
                  <a:t>。预测值在</a:t>
                </a:r>
                <a:r>
                  <a:rPr lang="en-US" altLang="zh-CN" dirty="0" smtClean="0"/>
                  <a:t>0-1</a:t>
                </a:r>
                <a:r>
                  <a:rPr lang="zh-CN" altLang="en-US" dirty="0" smtClean="0"/>
                  <a:t>之间。算法</a:t>
                </a:r>
                <a:r>
                  <a:rPr lang="zh-CN" altLang="en-US" dirty="0" smtClean="0"/>
                  <a:t>通过预测值与标签的差别进行学习。</a:t>
                </a:r>
                <a:endParaRPr lang="en-US" altLang="zh-CN" dirty="0" smtClean="0"/>
              </a:p>
              <a:p>
                <a:pPr marL="358775" indent="-269875">
                  <a:lnSpc>
                    <a:spcPct val="150000"/>
                  </a:lnSpc>
                  <a:buFont typeface="Arial" panose="020B0604020202020204" pitchFamily="34" charset="0"/>
                  <a:buChar char="•"/>
                </a:pPr>
                <a:r>
                  <a:rPr lang="zh-CN" altLang="en-US" dirty="0" smtClean="0"/>
                  <a:t>交叉熵</a:t>
                </a:r>
                <a:r>
                  <a:rPr lang="zh-CN" altLang="en-US" dirty="0" smtClean="0"/>
                  <a:t>损失函数评估差别：</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a:t>
                </a:r>
                <a:r>
                  <a:rPr lang="zh-CN" altLang="en-US" dirty="0">
                    <a:latin typeface="+mn-ea"/>
                  </a:rPr>
                  <a:t>是标签，</a:t>
                </a:r>
                <a:r>
                  <a:rPr lang="zh-CN" altLang="zh-CN" dirty="0"/>
                  <a:t> </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y</m:t>
                        </m:r>
                      </m:e>
                    </m:acc>
                  </m:oMath>
                </a14:m>
                <a:r>
                  <a:rPr lang="zh-CN" altLang="en-US" dirty="0">
                    <a:latin typeface="+mn-ea"/>
                  </a:rPr>
                  <a:t>是预测值</a:t>
                </a:r>
                <a:endParaRPr lang="en-US" altLang="zh-CN" dirty="0" smtClean="0"/>
              </a:p>
              <a:p>
                <a:pPr marL="358775" indent="-269875">
                  <a:lnSpc>
                    <a:spcPct val="150000"/>
                  </a:lnSpc>
                </a:pPr>
                <a:r>
                  <a:rPr lang="en-US" altLang="zh-CN" dirty="0" smtClean="0"/>
                  <a:t>          </a:t>
                </a:r>
                <a14:m>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 −</m:t>
                    </m:r>
                    <m:r>
                      <a:rPr lang="en-US" altLang="zh-CN" i="1">
                        <a:latin typeface="Cambria Math" panose="02040503050406030204" pitchFamily="18" charset="0"/>
                      </a:rPr>
                      <m:t>𝑦</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func>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𝑦</m:t>
                        </m:r>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r>
                              <a:rPr lang="en-US" altLang="zh-CN" i="1">
                                <a:latin typeface="Cambria Math" panose="02040503050406030204" pitchFamily="18" charset="0"/>
                              </a:rPr>
                              <m:t>1−</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d>
                      </m:e>
                    </m:func>
                  </m:oMath>
                </a14:m>
                <a:endParaRPr lang="en-US" altLang="zh-CN" dirty="0"/>
              </a:p>
            </p:txBody>
          </p:sp>
        </mc:Choice>
        <mc:Fallback>
          <p:sp>
            <p:nvSpPr>
              <p:cNvPr id="11" name="文本框 10"/>
              <p:cNvSpPr txBox="1">
                <a:spLocks noRot="1" noChangeAspect="1" noMove="1" noResize="1" noEditPoints="1" noAdjustHandles="1" noChangeArrowheads="1" noChangeShapeType="1" noTextEdit="1"/>
              </p:cNvSpPr>
              <p:nvPr/>
            </p:nvSpPr>
            <p:spPr>
              <a:xfrm>
                <a:off x="389603" y="978340"/>
                <a:ext cx="5707498" cy="2723823"/>
              </a:xfrm>
              <a:prstGeom prst="rect">
                <a:avLst/>
              </a:prstGeom>
              <a:blipFill rotWithShape="0">
                <a:blip r:embed="rId2"/>
                <a:stretch>
                  <a:fillRect l="-1496" r="-107"/>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1067368926"/>
              </p:ext>
            </p:extLst>
          </p:nvPr>
        </p:nvGraphicFramePr>
        <p:xfrm>
          <a:off x="6212542" y="979739"/>
          <a:ext cx="466164" cy="1478280"/>
        </p:xfrm>
        <a:graphic>
          <a:graphicData uri="http://schemas.openxmlformats.org/drawingml/2006/table">
            <a:tbl>
              <a:tblPr firstRow="1" bandRow="1">
                <a:tableStyleId>{2D5ABB26-0587-4C30-8999-92F81FD0307C}</a:tableStyleId>
              </a:tblPr>
              <a:tblGrid>
                <a:gridCol w="466164"/>
              </a:tblGrid>
              <a:tr h="370840">
                <a:tc>
                  <a:txBody>
                    <a:bodyPr/>
                    <a:lstStyle/>
                    <a:p>
                      <a:pPr algn="ctr"/>
                      <a:r>
                        <a:rPr lang="en-US" altLang="zh-CN" i="0" dirty="0" smtClean="0">
                          <a:latin typeface="Times New Roman" panose="02020603050405020304" pitchFamily="18" charset="0"/>
                          <a:cs typeface="Times New Roman" panose="02020603050405020304" pitchFamily="18" charset="0"/>
                        </a:rPr>
                        <a:t>p0</a:t>
                      </a:r>
                      <a:endParaRPr lang="zh-CN" altLang="en-US"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i="0" dirty="0" smtClean="0">
                          <a:latin typeface="Times New Roman" panose="02020603050405020304" pitchFamily="18" charset="0"/>
                          <a:cs typeface="Times New Roman" panose="02020603050405020304" pitchFamily="18" charset="0"/>
                        </a:rPr>
                        <a:t>p1</a:t>
                      </a:r>
                      <a:endParaRPr lang="zh-CN" altLang="en-US"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000">
                <a:tc>
                  <a:txBody>
                    <a:bodyPr/>
                    <a:lstStyle/>
                    <a:p>
                      <a:pPr algn="ctr"/>
                      <a:r>
                        <a:rPr lang="en-US" altLang="zh-CN"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i="0" dirty="0" err="1" smtClean="0">
                          <a:latin typeface="Times New Roman" panose="02020603050405020304" pitchFamily="18" charset="0"/>
                          <a:cs typeface="Times New Roman" panose="02020603050405020304" pitchFamily="18" charset="0"/>
                        </a:rPr>
                        <a:t>pn</a:t>
                      </a:r>
                      <a:endParaRPr lang="zh-CN" altLang="en-US" i="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38" name="组合 37"/>
          <p:cNvGrpSpPr/>
          <p:nvPr/>
        </p:nvGrpSpPr>
        <p:grpSpPr>
          <a:xfrm>
            <a:off x="6743433" y="978340"/>
            <a:ext cx="1139868" cy="1477325"/>
            <a:chOff x="6295198" y="1240722"/>
            <a:chExt cx="1139868" cy="1477325"/>
          </a:xfrm>
        </p:grpSpPr>
        <p:cxnSp>
          <p:nvCxnSpPr>
            <p:cNvPr id="5" name="直接箭头连接符 4"/>
            <p:cNvCxnSpPr/>
            <p:nvPr/>
          </p:nvCxnSpPr>
          <p:spPr>
            <a:xfrm>
              <a:off x="6295199" y="1425388"/>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71716" y="1240722"/>
              <a:ext cx="646331" cy="369332"/>
            </a:xfrm>
            <a:prstGeom prst="rect">
              <a:avLst/>
            </a:prstGeom>
            <a:noFill/>
          </p:spPr>
          <p:txBody>
            <a:bodyPr wrap="none" rtlCol="0">
              <a:spAutoFit/>
            </a:bodyPr>
            <a:lstStyle/>
            <a:p>
              <a:r>
                <a:rPr lang="zh-CN" altLang="en-US" dirty="0" smtClean="0"/>
                <a:t>正常</a:t>
              </a:r>
              <a:endParaRPr lang="zh-CN" altLang="en-US" dirty="0"/>
            </a:p>
          </p:txBody>
        </p:sp>
        <p:cxnSp>
          <p:nvCxnSpPr>
            <p:cNvPr id="9" name="直接箭头连接符 8"/>
            <p:cNvCxnSpPr/>
            <p:nvPr/>
          </p:nvCxnSpPr>
          <p:spPr>
            <a:xfrm>
              <a:off x="6295198" y="1794720"/>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671715" y="1610054"/>
              <a:ext cx="763351" cy="369332"/>
            </a:xfrm>
            <a:prstGeom prst="rect">
              <a:avLst/>
            </a:prstGeom>
            <a:noFill/>
          </p:spPr>
          <p:txBody>
            <a:bodyPr wrap="none" rtlCol="0">
              <a:spAutoFit/>
            </a:bodyPr>
            <a:lstStyle/>
            <a:p>
              <a:r>
                <a:rPr lang="zh-CN" altLang="en-US" dirty="0" smtClean="0"/>
                <a:t>缺陷</a:t>
              </a:r>
              <a:r>
                <a:rPr lang="en-US" altLang="zh-CN" dirty="0" smtClean="0"/>
                <a:t>1</a:t>
              </a:r>
              <a:endParaRPr lang="zh-CN" altLang="en-US" dirty="0"/>
            </a:p>
          </p:txBody>
        </p:sp>
        <p:cxnSp>
          <p:nvCxnSpPr>
            <p:cNvPr id="14" name="直接箭头连接符 13"/>
            <p:cNvCxnSpPr/>
            <p:nvPr/>
          </p:nvCxnSpPr>
          <p:spPr>
            <a:xfrm>
              <a:off x="6295198" y="2533381"/>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71715" y="2348715"/>
              <a:ext cx="763351" cy="369332"/>
            </a:xfrm>
            <a:prstGeom prst="rect">
              <a:avLst/>
            </a:prstGeom>
            <a:noFill/>
          </p:spPr>
          <p:txBody>
            <a:bodyPr wrap="none" rtlCol="0">
              <a:spAutoFit/>
            </a:bodyPr>
            <a:lstStyle/>
            <a:p>
              <a:r>
                <a:rPr lang="zh-CN" altLang="en-US" dirty="0" smtClean="0"/>
                <a:t>缺陷</a:t>
              </a:r>
              <a:r>
                <a:rPr lang="en-US" altLang="zh-CN" dirty="0" smtClean="0"/>
                <a:t>2</a:t>
              </a:r>
              <a:endParaRPr lang="zh-CN" altLang="en-US" dirty="0"/>
            </a:p>
          </p:txBody>
        </p:sp>
      </p:grpSp>
      <p:graphicFrame>
        <p:nvGraphicFramePr>
          <p:cNvPr id="7" name="表格 6"/>
          <p:cNvGraphicFramePr>
            <a:graphicFrameLocks noGrp="1"/>
          </p:cNvGraphicFramePr>
          <p:nvPr>
            <p:extLst>
              <p:ext uri="{D42A27DB-BD31-4B8C-83A1-F6EECF244321}">
                <p14:modId xmlns:p14="http://schemas.microsoft.com/office/powerpoint/2010/main" val="1466542981"/>
              </p:ext>
            </p:extLst>
          </p:nvPr>
        </p:nvGraphicFramePr>
        <p:xfrm>
          <a:off x="6210706" y="3147798"/>
          <a:ext cx="468000" cy="2926080"/>
        </p:xfrm>
        <a:graphic>
          <a:graphicData uri="http://schemas.openxmlformats.org/drawingml/2006/table">
            <a:tbl>
              <a:tblPr firstRow="1" bandRow="1">
                <a:tableStyleId>{2D5ABB26-0587-4C30-8999-92F81FD0307C}</a:tableStyleId>
              </a:tblPr>
              <a:tblGrid>
                <a:gridCol w="468000"/>
              </a:tblGrid>
              <a:tr h="360000">
                <a:tc>
                  <a:txBody>
                    <a:bodyPr/>
                    <a:lstStyle/>
                    <a:p>
                      <a:r>
                        <a:rPr lang="en-US" altLang="zh-CN" dirty="0" smtClean="0"/>
                        <a:t>p0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err="1" smtClean="0"/>
                        <a:t>bx</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smtClean="0"/>
                        <a:t>by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err="1" smtClean="0"/>
                        <a:t>bh</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err="1" smtClean="0"/>
                        <a:t>bw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smtClean="0"/>
                        <a:t>p1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r>
                        <a:rPr lang="en-US" altLang="zh-CN" dirty="0" err="1" smtClean="0"/>
                        <a:t>pn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6" name="直接箭头连接符 15"/>
          <p:cNvCxnSpPr/>
          <p:nvPr/>
        </p:nvCxnSpPr>
        <p:spPr>
          <a:xfrm>
            <a:off x="6743434" y="3332464"/>
            <a:ext cx="376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811160" y="3147798"/>
            <a:ext cx="1647617" cy="2766502"/>
            <a:chOff x="6362925" y="3410180"/>
            <a:chExt cx="1647617" cy="2766502"/>
          </a:xfrm>
        </p:grpSpPr>
        <p:sp>
          <p:nvSpPr>
            <p:cNvPr id="17" name="文本框 16"/>
            <p:cNvSpPr txBox="1"/>
            <p:nvPr/>
          </p:nvSpPr>
          <p:spPr>
            <a:xfrm>
              <a:off x="6671716" y="3410180"/>
              <a:ext cx="646331" cy="369332"/>
            </a:xfrm>
            <a:prstGeom prst="rect">
              <a:avLst/>
            </a:prstGeom>
            <a:noFill/>
          </p:spPr>
          <p:txBody>
            <a:bodyPr wrap="none" rtlCol="0">
              <a:spAutoFit/>
            </a:bodyPr>
            <a:lstStyle/>
            <a:p>
              <a:r>
                <a:rPr lang="zh-CN" altLang="en-US" dirty="0" smtClean="0"/>
                <a:t>正常</a:t>
              </a:r>
              <a:endParaRPr lang="zh-CN" altLang="en-US" dirty="0"/>
            </a:p>
          </p:txBody>
        </p:sp>
        <p:sp>
          <p:nvSpPr>
            <p:cNvPr id="31" name="右大括号 30"/>
            <p:cNvSpPr/>
            <p:nvPr/>
          </p:nvSpPr>
          <p:spPr>
            <a:xfrm>
              <a:off x="6362925" y="3905966"/>
              <a:ext cx="241062" cy="1168058"/>
            </a:xfrm>
            <a:prstGeom prst="righ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6671714" y="4305329"/>
              <a:ext cx="1338828" cy="369332"/>
            </a:xfrm>
            <a:prstGeom prst="rect">
              <a:avLst/>
            </a:prstGeom>
            <a:noFill/>
          </p:spPr>
          <p:txBody>
            <a:bodyPr wrap="none" rtlCol="0">
              <a:spAutoFit/>
            </a:bodyPr>
            <a:lstStyle/>
            <a:p>
              <a:r>
                <a:rPr lang="zh-CN" altLang="en-US" dirty="0"/>
                <a:t>边界</a:t>
              </a:r>
              <a:r>
                <a:rPr lang="zh-CN" altLang="en-US" dirty="0" smtClean="0"/>
                <a:t>框参数</a:t>
              </a:r>
              <a:endParaRPr lang="zh-CN" altLang="en-US" dirty="0"/>
            </a:p>
          </p:txBody>
        </p:sp>
        <p:sp>
          <p:nvSpPr>
            <p:cNvPr id="34" name="文本框 33"/>
            <p:cNvSpPr txBox="1"/>
            <p:nvPr/>
          </p:nvSpPr>
          <p:spPr>
            <a:xfrm>
              <a:off x="6671714" y="5598959"/>
              <a:ext cx="1107996" cy="369332"/>
            </a:xfrm>
            <a:prstGeom prst="rect">
              <a:avLst/>
            </a:prstGeom>
            <a:noFill/>
          </p:spPr>
          <p:txBody>
            <a:bodyPr wrap="none" rtlCol="0">
              <a:spAutoFit/>
            </a:bodyPr>
            <a:lstStyle/>
            <a:p>
              <a:r>
                <a:rPr lang="zh-CN" altLang="en-US" dirty="0" smtClean="0"/>
                <a:t>缺陷类别</a:t>
              </a:r>
              <a:endParaRPr lang="zh-CN" altLang="en-US" dirty="0"/>
            </a:p>
          </p:txBody>
        </p:sp>
        <p:sp>
          <p:nvSpPr>
            <p:cNvPr id="35" name="右大括号 34"/>
            <p:cNvSpPr/>
            <p:nvPr/>
          </p:nvSpPr>
          <p:spPr>
            <a:xfrm>
              <a:off x="6362925" y="5384262"/>
              <a:ext cx="241062" cy="792420"/>
            </a:xfrm>
            <a:prstGeom prst="righ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6" name="文本框 35"/>
          <p:cNvSpPr txBox="1"/>
          <p:nvPr/>
        </p:nvSpPr>
        <p:spPr>
          <a:xfrm>
            <a:off x="6321164" y="2621981"/>
            <a:ext cx="1468199" cy="338554"/>
          </a:xfrm>
          <a:prstGeom prst="rect">
            <a:avLst/>
          </a:prstGeom>
          <a:noFill/>
        </p:spPr>
        <p:txBody>
          <a:bodyPr wrap="square" rtlCol="0">
            <a:spAutoFit/>
          </a:bodyPr>
          <a:lstStyle/>
          <a:p>
            <a:pPr algn="ctr"/>
            <a:r>
              <a:rPr lang="zh-CN" altLang="en-US" sz="1600" dirty="0" smtClean="0">
                <a:latin typeface="+mn-ea"/>
              </a:rPr>
              <a:t>缺陷识别标签</a:t>
            </a:r>
            <a:endParaRPr lang="zh-CN" altLang="en-US" sz="1600" dirty="0">
              <a:latin typeface="+mn-ea"/>
            </a:endParaRPr>
          </a:p>
        </p:txBody>
      </p:sp>
      <p:sp>
        <p:nvSpPr>
          <p:cNvPr id="37" name="文本框 36"/>
          <p:cNvSpPr txBox="1"/>
          <p:nvPr/>
        </p:nvSpPr>
        <p:spPr>
          <a:xfrm>
            <a:off x="6326950" y="6154075"/>
            <a:ext cx="1468199" cy="338554"/>
          </a:xfrm>
          <a:prstGeom prst="rect">
            <a:avLst/>
          </a:prstGeom>
          <a:noFill/>
        </p:spPr>
        <p:txBody>
          <a:bodyPr wrap="square" rtlCol="0">
            <a:spAutoFit/>
          </a:bodyPr>
          <a:lstStyle/>
          <a:p>
            <a:pPr algn="ctr"/>
            <a:r>
              <a:rPr lang="zh-CN" altLang="en-US" sz="1600" dirty="0" smtClean="0">
                <a:latin typeface="+mn-ea"/>
              </a:rPr>
              <a:t>缺陷定位标签</a:t>
            </a:r>
            <a:endParaRPr lang="zh-CN" altLang="en-US" sz="1600" dirty="0">
              <a:latin typeface="+mn-ea"/>
            </a:endParaRPr>
          </a:p>
        </p:txBody>
      </p:sp>
      <mc:AlternateContent xmlns:mc="http://schemas.openxmlformats.org/markup-compatibility/2006">
        <mc:Choice xmlns:a14="http://schemas.microsoft.com/office/drawing/2010/main" Requires="a14">
          <p:sp>
            <p:nvSpPr>
              <p:cNvPr id="40" name="文本框 39"/>
              <p:cNvSpPr txBox="1"/>
              <p:nvPr/>
            </p:nvSpPr>
            <p:spPr>
              <a:xfrm>
                <a:off x="389602" y="3871440"/>
                <a:ext cx="5707499" cy="244599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缺陷定位</a:t>
                </a:r>
                <a:endParaRPr lang="en-US" altLang="zh-CN" sz="2400" b="1" dirty="0" smtClean="0"/>
              </a:p>
              <a:p>
                <a:pPr marL="358775" indent="-269875">
                  <a:lnSpc>
                    <a:spcPct val="150000"/>
                  </a:lnSpc>
                  <a:buFont typeface="Arial" panose="020B0604020202020204" pitchFamily="34" charset="0"/>
                  <a:buChar char="•"/>
                </a:pPr>
                <a:r>
                  <a:rPr lang="zh-CN" altLang="en-US" dirty="0"/>
                  <a:t>同时对缺陷进行识别和</a:t>
                </a:r>
                <a:r>
                  <a:rPr lang="zh-CN" altLang="en-US" dirty="0" smtClean="0"/>
                  <a:t>定位。</a:t>
                </a:r>
                <a:r>
                  <a:rPr lang="en-US" altLang="zh-CN" dirty="0" err="1" smtClean="0"/>
                  <a:t>bx</a:t>
                </a:r>
                <a:r>
                  <a:rPr lang="en-US" altLang="zh-CN" dirty="0" smtClean="0"/>
                  <a:t>, by, </a:t>
                </a:r>
                <a:r>
                  <a:rPr lang="en-US" altLang="zh-CN" dirty="0" err="1" smtClean="0"/>
                  <a:t>bh</a:t>
                </a:r>
                <a:r>
                  <a:rPr lang="en-US" altLang="zh-CN" dirty="0" smtClean="0"/>
                  <a:t>, </a:t>
                </a:r>
                <a:r>
                  <a:rPr lang="en-US" altLang="zh-CN" dirty="0" err="1" smtClean="0"/>
                  <a:t>bw</a:t>
                </a:r>
                <a:r>
                  <a:rPr lang="zh-CN" altLang="en-US" dirty="0" smtClean="0"/>
                  <a:t>表示边界框的起点坐标和高宽</a:t>
                </a:r>
                <a:endParaRPr lang="en-US" altLang="zh-CN" dirty="0"/>
              </a:p>
              <a:p>
                <a:pPr marL="358775" indent="-269875">
                  <a:lnSpc>
                    <a:spcPct val="150000"/>
                  </a:lnSpc>
                  <a:buFont typeface="Arial" panose="020B0604020202020204" pitchFamily="34" charset="0"/>
                  <a:buChar char="•"/>
                </a:pPr>
                <a:r>
                  <a:rPr lang="zh-CN" altLang="en-US" dirty="0" smtClean="0"/>
                  <a:t>边界框损失函数</a:t>
                </a:r>
                <a:endParaRPr lang="en-US" altLang="zh-CN" dirty="0" smtClean="0"/>
              </a:p>
              <a:p>
                <a:pPr marL="8890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 </m:t>
                          </m:r>
                          <m:r>
                            <a:rPr lang="en-US" altLang="zh-CN" i="1">
                              <a:latin typeface="Cambria Math" panose="02040503050406030204" pitchFamily="18" charset="0"/>
                            </a:rPr>
                            <m:t>𝑏</m:t>
                          </m:r>
                        </m:e>
                      </m:d>
                      <m:r>
                        <a:rPr lang="en-US" altLang="zh-CN" i="1">
                          <a:latin typeface="Cambria Math" panose="02040503050406030204" pitchFamily="18" charset="0"/>
                        </a:rPr>
                        <m:t>= </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𝑏𝑥</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𝑥</m:t>
                              </m:r>
                              <m:r>
                                <a:rPr lang="en-US" altLang="zh-CN" i="1">
                                  <a:latin typeface="Cambria Math" panose="02040503050406030204" pitchFamily="18" charset="0"/>
                                </a:rPr>
                                <m:t> </m:t>
                              </m:r>
                            </m:e>
                          </m:d>
                        </m:e>
                        <m:sup>
                          <m:r>
                            <a:rPr lang="en-US" altLang="zh-CN" i="1">
                              <a:latin typeface="Cambria Math" panose="02040503050406030204" pitchFamily="18" charset="0"/>
                            </a:rPr>
                            <m:t>2</m:t>
                          </m:r>
                        </m:sup>
                      </m:sSup>
                      <m:r>
                        <a:rPr lang="en-US" altLang="zh-CN" i="1">
                          <a:latin typeface="Cambria Math" panose="02040503050406030204" pitchFamily="18" charset="0"/>
                        </a:rPr>
                        <m:t>+…+ </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𝑏𝑤</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𝑤</m:t>
                              </m:r>
                              <m:r>
                                <a:rPr lang="en-US" altLang="zh-CN" i="1">
                                  <a:latin typeface="Cambria Math" panose="02040503050406030204" pitchFamily="18" charset="0"/>
                                </a:rPr>
                                <m:t> </m:t>
                              </m:r>
                            </m:e>
                          </m:d>
                        </m:e>
                        <m:sup>
                          <m:r>
                            <a:rPr lang="en-US" altLang="zh-CN" i="1">
                              <a:latin typeface="Cambria Math" panose="02040503050406030204" pitchFamily="18" charset="0"/>
                            </a:rPr>
                            <m:t>2</m:t>
                          </m:r>
                        </m:sup>
                      </m:sSup>
                    </m:oMath>
                  </m:oMathPara>
                </a14:m>
                <a:endParaRPr lang="en-US" altLang="zh-CN" dirty="0"/>
              </a:p>
            </p:txBody>
          </p:sp>
        </mc:Choice>
        <mc:Fallback>
          <p:sp>
            <p:nvSpPr>
              <p:cNvPr id="40" name="文本框 39"/>
              <p:cNvSpPr txBox="1">
                <a:spLocks noRot="1" noChangeAspect="1" noMove="1" noResize="1" noEditPoints="1" noAdjustHandles="1" noChangeArrowheads="1" noChangeShapeType="1" noTextEdit="1"/>
              </p:cNvSpPr>
              <p:nvPr/>
            </p:nvSpPr>
            <p:spPr>
              <a:xfrm>
                <a:off x="389602" y="3871440"/>
                <a:ext cx="5707499" cy="2445991"/>
              </a:xfrm>
              <a:prstGeom prst="rect">
                <a:avLst/>
              </a:prstGeom>
              <a:blipFill rotWithShape="0">
                <a:blip r:embed="rId3"/>
                <a:stretch>
                  <a:fillRect l="-1496" r="-855"/>
                </a:stretch>
              </a:blipFill>
            </p:spPr>
            <p:txBody>
              <a:bodyPr/>
              <a:lstStyle/>
              <a:p>
                <a:r>
                  <a:rPr lang="zh-CN" altLang="en-US">
                    <a:noFill/>
                  </a:rPr>
                  <a:t> </a:t>
                </a:r>
              </a:p>
            </p:txBody>
          </p:sp>
        </mc:Fallback>
      </mc:AlternateContent>
      <p:sp>
        <p:nvSpPr>
          <p:cNvPr id="41" name="文本框 40"/>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42" name="直接连接符 41"/>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306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10" name="直接连接符 9"/>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07531" y="1005235"/>
            <a:ext cx="7956539" cy="1892826"/>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en-US" altLang="zh-CN" sz="2400" b="1" dirty="0"/>
              <a:t>Siamese </a:t>
            </a:r>
            <a:r>
              <a:rPr lang="zh-CN" altLang="en-US" sz="2400" b="1" dirty="0"/>
              <a:t>孪生</a:t>
            </a:r>
            <a:r>
              <a:rPr lang="zh-CN" altLang="en-US" sz="2400" b="1" dirty="0" smtClean="0"/>
              <a:t>神经网络</a:t>
            </a:r>
            <a:endParaRPr lang="en-US" altLang="zh-CN" sz="2400" b="1" dirty="0" smtClean="0"/>
          </a:p>
          <a:p>
            <a:pPr marL="447675" indent="-179388">
              <a:lnSpc>
                <a:spcPct val="150000"/>
              </a:lnSpc>
              <a:buFont typeface="Arial" panose="020B0604020202020204" pitchFamily="34" charset="0"/>
              <a:buChar char="•"/>
            </a:pPr>
            <a:r>
              <a:rPr lang="zh-CN" altLang="en-US" dirty="0" smtClean="0"/>
              <a:t>两个相同的卷积神经网络并联，对图片进行编码</a:t>
            </a:r>
            <a:endParaRPr lang="en-US" altLang="zh-CN" dirty="0"/>
          </a:p>
          <a:p>
            <a:pPr marL="447675" indent="-179388">
              <a:lnSpc>
                <a:spcPct val="150000"/>
              </a:lnSpc>
              <a:buFont typeface="Arial" panose="020B0604020202020204" pitchFamily="34" charset="0"/>
              <a:buChar char="•"/>
            </a:pPr>
            <a:r>
              <a:rPr lang="zh-CN" altLang="en-US" dirty="0" smtClean="0"/>
              <a:t>如果两张图片属于同一类别，编码</a:t>
            </a:r>
            <a:r>
              <a:rPr lang="zh-CN" altLang="en-US" dirty="0" smtClean="0"/>
              <a:t>的</a:t>
            </a:r>
            <a:r>
              <a:rPr lang="zh-CN" altLang="en-US" dirty="0"/>
              <a:t>相似</a:t>
            </a:r>
            <a:r>
              <a:rPr lang="zh-CN" altLang="en-US" dirty="0" smtClean="0"/>
              <a:t>度</a:t>
            </a:r>
            <a:r>
              <a:rPr lang="zh-CN" altLang="en-US" dirty="0" smtClean="0"/>
              <a:t>高</a:t>
            </a:r>
            <a:endParaRPr lang="en-US" altLang="zh-CN" dirty="0" smtClean="0"/>
          </a:p>
          <a:p>
            <a:pPr marL="447675" indent="-179388">
              <a:lnSpc>
                <a:spcPct val="150000"/>
              </a:lnSpc>
              <a:buFont typeface="Arial" panose="020B0604020202020204" pitchFamily="34" charset="0"/>
              <a:buChar char="•"/>
            </a:pPr>
            <a:r>
              <a:rPr lang="zh-CN" altLang="en-US" dirty="0" smtClean="0"/>
              <a:t>如果</a:t>
            </a:r>
            <a:r>
              <a:rPr lang="zh-CN" altLang="en-US" dirty="0"/>
              <a:t>两张</a:t>
            </a:r>
            <a:r>
              <a:rPr lang="zh-CN" altLang="en-US" dirty="0" smtClean="0"/>
              <a:t>图片不属于</a:t>
            </a:r>
            <a:r>
              <a:rPr lang="zh-CN" altLang="en-US" dirty="0"/>
              <a:t>同一类别，编码</a:t>
            </a:r>
            <a:r>
              <a:rPr lang="zh-CN" altLang="en-US" dirty="0"/>
              <a:t>的相似度</a:t>
            </a:r>
            <a:r>
              <a:rPr lang="zh-CN" altLang="en-US" dirty="0" smtClean="0"/>
              <a:t>低</a:t>
            </a:r>
            <a:endParaRPr lang="en-US" altLang="zh-CN" dirty="0"/>
          </a:p>
        </p:txBody>
      </p:sp>
      <p:pic>
        <p:nvPicPr>
          <p:cNvPr id="12" name="图片 11"/>
          <p:cNvPicPr>
            <a:picLocks/>
          </p:cNvPicPr>
          <p:nvPr/>
        </p:nvPicPr>
        <p:blipFill rotWithShape="1">
          <a:blip r:embed="rId2" cstate="print">
            <a:extLst>
              <a:ext uri="{28A0092B-C50C-407E-A947-70E740481C1C}">
                <a14:useLocalDpi xmlns:a14="http://schemas.microsoft.com/office/drawing/2010/main" val="0"/>
              </a:ext>
            </a:extLst>
          </a:blip>
          <a:srcRect l="1" t="25336" r="44057" b="25358"/>
          <a:stretch/>
        </p:blipFill>
        <p:spPr>
          <a:xfrm>
            <a:off x="791955" y="4684397"/>
            <a:ext cx="1080000" cy="1080000"/>
          </a:xfrm>
          <a:prstGeom prst="rect">
            <a:avLst/>
          </a:prstGeom>
        </p:spPr>
      </p:pic>
      <p:pic>
        <p:nvPicPr>
          <p:cNvPr id="13" name="图片 12"/>
          <p:cNvPicPr>
            <a:picLocks/>
          </p:cNvPicPr>
          <p:nvPr/>
        </p:nvPicPr>
        <p:blipFill rotWithShape="1">
          <a:blip r:embed="rId3" cstate="print">
            <a:extLst>
              <a:ext uri="{28A0092B-C50C-407E-A947-70E740481C1C}">
                <a14:useLocalDpi xmlns:a14="http://schemas.microsoft.com/office/drawing/2010/main" val="0"/>
              </a:ext>
            </a:extLst>
          </a:blip>
          <a:srcRect l="-1" t="35582" r="43794" b="14614"/>
          <a:stretch/>
        </p:blipFill>
        <p:spPr>
          <a:xfrm>
            <a:off x="791955" y="3320478"/>
            <a:ext cx="1080000" cy="1080000"/>
          </a:xfrm>
          <a:prstGeom prst="rect">
            <a:avLst/>
          </a:prstGeom>
        </p:spPr>
      </p:pic>
      <p:sp>
        <p:nvSpPr>
          <p:cNvPr id="17" name="右箭头 16"/>
          <p:cNvSpPr/>
          <p:nvPr/>
        </p:nvSpPr>
        <p:spPr>
          <a:xfrm>
            <a:off x="2106706" y="374724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2106706" y="511639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989457" y="3670581"/>
            <a:ext cx="1746059" cy="369332"/>
          </a:xfrm>
          <a:prstGeom prst="rect">
            <a:avLst/>
          </a:prstGeom>
          <a:noFill/>
          <a:ln>
            <a:solidFill>
              <a:schemeClr val="tx1"/>
            </a:solidFill>
          </a:ln>
        </p:spPr>
        <p:txBody>
          <a:bodyPr wrap="square" rtlCol="0">
            <a:spAutoFit/>
          </a:bodyPr>
          <a:lstStyle/>
          <a:p>
            <a:pPr algn="ctr"/>
            <a:r>
              <a:rPr lang="zh-CN" altLang="en-US" dirty="0" smtClean="0"/>
              <a:t>卷积神经网络</a:t>
            </a:r>
            <a:endParaRPr lang="zh-CN" altLang="en-US" dirty="0"/>
          </a:p>
        </p:txBody>
      </p:sp>
      <p:sp>
        <p:nvSpPr>
          <p:cNvPr id="20" name="文本框 19"/>
          <p:cNvSpPr txBox="1"/>
          <p:nvPr/>
        </p:nvSpPr>
        <p:spPr>
          <a:xfrm>
            <a:off x="2989456" y="5039731"/>
            <a:ext cx="1746059" cy="369332"/>
          </a:xfrm>
          <a:prstGeom prst="rect">
            <a:avLst/>
          </a:prstGeom>
          <a:noFill/>
          <a:ln>
            <a:solidFill>
              <a:schemeClr val="tx1"/>
            </a:solidFill>
          </a:ln>
        </p:spPr>
        <p:txBody>
          <a:bodyPr wrap="square" rtlCol="0">
            <a:spAutoFit/>
          </a:bodyPr>
          <a:lstStyle/>
          <a:p>
            <a:pPr algn="ctr"/>
            <a:r>
              <a:rPr lang="zh-CN" altLang="en-US" dirty="0" smtClean="0"/>
              <a:t>卷积神经网络</a:t>
            </a:r>
            <a:endParaRPr lang="zh-CN" altLang="en-US" dirty="0"/>
          </a:p>
        </p:txBody>
      </p:sp>
      <p:sp>
        <p:nvSpPr>
          <p:cNvPr id="23" name="右箭头 22"/>
          <p:cNvSpPr/>
          <p:nvPr/>
        </p:nvSpPr>
        <p:spPr>
          <a:xfrm>
            <a:off x="4970265" y="374724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4970265" y="5116397"/>
            <a:ext cx="648000" cy="2160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387970689"/>
              </p:ext>
            </p:extLst>
          </p:nvPr>
        </p:nvGraphicFramePr>
        <p:xfrm>
          <a:off x="5818094" y="3303198"/>
          <a:ext cx="360000" cy="1097280"/>
        </p:xfrm>
        <a:graphic>
          <a:graphicData uri="http://schemas.openxmlformats.org/drawingml/2006/table">
            <a:tbl>
              <a:tblPr firstRow="1" bandRow="1">
                <a:tableStyleId>{2D5ABB26-0587-4C30-8999-92F81FD0307C}</a:tableStyleId>
              </a:tblPr>
              <a:tblGrid>
                <a:gridCol w="360000"/>
              </a:tblGrid>
              <a:tr h="303068">
                <a:tc>
                  <a:txBody>
                    <a:bodyPr/>
                    <a:lstStyle/>
                    <a:p>
                      <a:r>
                        <a:rPr lang="zh-CN" altLang="en-US" dirty="0" smtClean="0"/>
                        <a:t>编</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068">
                <a:tc>
                  <a:txBody>
                    <a:bodyPr/>
                    <a:lstStyle/>
                    <a:p>
                      <a:r>
                        <a:rPr lang="zh-CN" altLang="en-US" dirty="0" smtClean="0"/>
                        <a:t>码</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068">
                <a:tc>
                  <a:txBody>
                    <a:bodyPr/>
                    <a:lstStyle/>
                    <a:p>
                      <a:r>
                        <a:rPr lang="en-US" altLang="zh-CN" dirty="0" smtClean="0"/>
                        <a:t>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4192164290"/>
              </p:ext>
            </p:extLst>
          </p:nvPr>
        </p:nvGraphicFramePr>
        <p:xfrm>
          <a:off x="5818094" y="4684397"/>
          <a:ext cx="360000" cy="1097280"/>
        </p:xfrm>
        <a:graphic>
          <a:graphicData uri="http://schemas.openxmlformats.org/drawingml/2006/table">
            <a:tbl>
              <a:tblPr firstRow="1" bandRow="1">
                <a:tableStyleId>{2D5ABB26-0587-4C30-8999-92F81FD0307C}</a:tableStyleId>
              </a:tblPr>
              <a:tblGrid>
                <a:gridCol w="360000"/>
              </a:tblGrid>
              <a:tr h="303068">
                <a:tc>
                  <a:txBody>
                    <a:bodyPr/>
                    <a:lstStyle/>
                    <a:p>
                      <a:r>
                        <a:rPr lang="zh-CN" altLang="en-US" dirty="0" smtClean="0"/>
                        <a:t>编</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068">
                <a:tc>
                  <a:txBody>
                    <a:bodyPr/>
                    <a:lstStyle/>
                    <a:p>
                      <a:r>
                        <a:rPr lang="zh-CN" altLang="en-US" dirty="0" smtClean="0"/>
                        <a:t>码</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068">
                <a:tc>
                  <a:txBody>
                    <a:bodyPr/>
                    <a:lstStyle/>
                    <a:p>
                      <a:r>
                        <a:rPr lang="en-US" altLang="zh-CN" dirty="0" smtClean="0"/>
                        <a:t>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9" name="椭圆 28"/>
          <p:cNvSpPr/>
          <p:nvPr/>
        </p:nvSpPr>
        <p:spPr>
          <a:xfrm>
            <a:off x="7297756" y="4238478"/>
            <a:ext cx="1263538" cy="5128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相似度</a:t>
            </a:r>
            <a:endParaRPr lang="zh-CN" altLang="en-US" dirty="0">
              <a:solidFill>
                <a:schemeClr val="tx1"/>
              </a:solidFill>
            </a:endParaRPr>
          </a:p>
        </p:txBody>
      </p:sp>
      <p:cxnSp>
        <p:nvCxnSpPr>
          <p:cNvPr id="31" name="直接箭头连接符 30"/>
          <p:cNvCxnSpPr/>
          <p:nvPr/>
        </p:nvCxnSpPr>
        <p:spPr>
          <a:xfrm>
            <a:off x="6239435" y="3855247"/>
            <a:ext cx="977153" cy="653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239434" y="4567510"/>
            <a:ext cx="977153" cy="68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上箭头 35"/>
          <p:cNvSpPr/>
          <p:nvPr/>
        </p:nvSpPr>
        <p:spPr>
          <a:xfrm>
            <a:off x="3754485" y="4799890"/>
            <a:ext cx="108000" cy="21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flipV="1">
            <a:off x="3754485" y="4063754"/>
            <a:ext cx="108000" cy="21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08487" y="4355156"/>
            <a:ext cx="1107996" cy="369332"/>
          </a:xfrm>
          <a:prstGeom prst="rect">
            <a:avLst/>
          </a:prstGeom>
          <a:noFill/>
        </p:spPr>
        <p:txBody>
          <a:bodyPr wrap="none" rtlCol="0">
            <a:spAutoFit/>
          </a:bodyPr>
          <a:lstStyle/>
          <a:p>
            <a:r>
              <a:rPr lang="zh-CN" altLang="en-US" dirty="0" smtClean="0"/>
              <a:t>同一网络</a:t>
            </a:r>
            <a:endParaRPr lang="zh-CN" altLang="en-US" dirty="0"/>
          </a:p>
        </p:txBody>
      </p:sp>
    </p:spTree>
    <p:extLst>
      <p:ext uri="{BB962C8B-B14F-4D97-AF65-F5344CB8AC3E}">
        <p14:creationId xmlns:p14="http://schemas.microsoft.com/office/powerpoint/2010/main" val="1894116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89602" y="1060226"/>
            <a:ext cx="5840869" cy="646331"/>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研究方法</a:t>
            </a:r>
            <a:endParaRPr lang="en-US" altLang="zh-CN" sz="2400" b="1" dirty="0" smtClean="0"/>
          </a:p>
        </p:txBody>
      </p:sp>
      <p:graphicFrame>
        <p:nvGraphicFramePr>
          <p:cNvPr id="5" name="图示 4"/>
          <p:cNvGraphicFramePr/>
          <p:nvPr>
            <p:extLst>
              <p:ext uri="{D42A27DB-BD31-4B8C-83A1-F6EECF244321}">
                <p14:modId xmlns:p14="http://schemas.microsoft.com/office/powerpoint/2010/main" val="3365245670"/>
              </p:ext>
            </p:extLst>
          </p:nvPr>
        </p:nvGraphicFramePr>
        <p:xfrm>
          <a:off x="1507175" y="1902385"/>
          <a:ext cx="4723295" cy="455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389602" y="2699565"/>
            <a:ext cx="7956539" cy="2031325"/>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a:t>数据</a:t>
            </a:r>
            <a:r>
              <a:rPr lang="zh-CN" altLang="en-US" sz="2400" b="1" dirty="0" smtClean="0"/>
              <a:t>集划分</a:t>
            </a:r>
            <a:endParaRPr lang="en-US" altLang="zh-CN" sz="2400" b="1" dirty="0" smtClean="0"/>
          </a:p>
          <a:p>
            <a:pPr marL="447675" indent="-179388">
              <a:lnSpc>
                <a:spcPct val="150000"/>
              </a:lnSpc>
              <a:buFont typeface="Arial" panose="020B0604020202020204" pitchFamily="34" charset="0"/>
              <a:buChar char="•"/>
            </a:pPr>
            <a:r>
              <a:rPr lang="zh-CN" altLang="zh-CN" sz="2000" dirty="0"/>
              <a:t>训练集</a:t>
            </a:r>
            <a:r>
              <a:rPr lang="zh-CN" altLang="en-US" sz="2000" dirty="0"/>
              <a:t>：</a:t>
            </a:r>
            <a:r>
              <a:rPr lang="zh-CN" altLang="zh-CN" sz="2000" dirty="0"/>
              <a:t>用来训练所设计的</a:t>
            </a:r>
            <a:r>
              <a:rPr lang="zh-CN" altLang="zh-CN" sz="2000" dirty="0" smtClean="0"/>
              <a:t>算法</a:t>
            </a:r>
            <a:endParaRPr lang="en-US" altLang="zh-CN" sz="2000" dirty="0"/>
          </a:p>
          <a:p>
            <a:pPr marL="447675" indent="-179388">
              <a:lnSpc>
                <a:spcPct val="150000"/>
              </a:lnSpc>
              <a:buFont typeface="Arial" panose="020B0604020202020204" pitchFamily="34" charset="0"/>
              <a:buChar char="•"/>
            </a:pPr>
            <a:r>
              <a:rPr lang="zh-CN" altLang="zh-CN" sz="2000" dirty="0"/>
              <a:t>交叉验证集</a:t>
            </a:r>
            <a:r>
              <a:rPr lang="zh-CN" altLang="en-US" sz="2000" dirty="0"/>
              <a:t>：</a:t>
            </a:r>
            <a:r>
              <a:rPr lang="zh-CN" altLang="zh-CN" sz="2000" dirty="0"/>
              <a:t>用来评估不同算法的泛化效果进而选择最优</a:t>
            </a:r>
            <a:r>
              <a:rPr lang="zh-CN" altLang="zh-CN" sz="2000" dirty="0" smtClean="0"/>
              <a:t>算法</a:t>
            </a:r>
            <a:endParaRPr lang="en-US" altLang="zh-CN" sz="2000" dirty="0"/>
          </a:p>
          <a:p>
            <a:pPr marL="447675" indent="-179388">
              <a:lnSpc>
                <a:spcPct val="150000"/>
              </a:lnSpc>
              <a:buFont typeface="Arial" panose="020B0604020202020204" pitchFamily="34" charset="0"/>
              <a:buChar char="•"/>
            </a:pPr>
            <a:r>
              <a:rPr lang="zh-CN" altLang="zh-CN" sz="2000" dirty="0"/>
              <a:t>测试集</a:t>
            </a:r>
            <a:r>
              <a:rPr lang="zh-CN" altLang="en-US" sz="2000" dirty="0"/>
              <a:t>：</a:t>
            </a:r>
            <a:r>
              <a:rPr lang="zh-CN" altLang="zh-CN" sz="2000" dirty="0"/>
              <a:t>用来评估最优算法的最终</a:t>
            </a:r>
            <a:r>
              <a:rPr lang="zh-CN" altLang="zh-CN" sz="2000" dirty="0" smtClean="0"/>
              <a:t>效果</a:t>
            </a:r>
            <a:endParaRPr lang="zh-CN" altLang="zh-CN" sz="2000" dirty="0"/>
          </a:p>
        </p:txBody>
      </p:sp>
      <p:graphicFrame>
        <p:nvGraphicFramePr>
          <p:cNvPr id="7" name="图示 6"/>
          <p:cNvGraphicFramePr/>
          <p:nvPr>
            <p:extLst>
              <p:ext uri="{D42A27DB-BD31-4B8C-83A1-F6EECF244321}">
                <p14:modId xmlns:p14="http://schemas.microsoft.com/office/powerpoint/2010/main" val="352914584"/>
              </p:ext>
            </p:extLst>
          </p:nvPr>
        </p:nvGraphicFramePr>
        <p:xfrm>
          <a:off x="2279094" y="4901219"/>
          <a:ext cx="4177553" cy="12127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文本框 8"/>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10" name="直接连接符 9"/>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825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9511" y="1151773"/>
            <a:ext cx="5014265" cy="2200602"/>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算法设计</a:t>
            </a:r>
            <a:endParaRPr lang="en-US" altLang="zh-CN" sz="2400" b="1" dirty="0" smtClean="0"/>
          </a:p>
          <a:p>
            <a:pPr marL="268288" indent="-268288">
              <a:lnSpc>
                <a:spcPct val="120000"/>
              </a:lnSpc>
              <a:spcAft>
                <a:spcPts val="600"/>
              </a:spcAft>
              <a:buFont typeface="Arial" panose="020B0604020202020204" pitchFamily="34" charset="0"/>
              <a:buChar char="•"/>
            </a:pPr>
            <a:r>
              <a:rPr lang="zh-CN" altLang="en-US" sz="2000" dirty="0" smtClean="0">
                <a:latin typeface="+mn-ea"/>
              </a:rPr>
              <a:t>使用 </a:t>
            </a:r>
            <a:r>
              <a:rPr lang="en-US" altLang="zh-CN" sz="2000" dirty="0" err="1" smtClean="0">
                <a:latin typeface="Times New Roman" panose="02020603050405020304" pitchFamily="18" charset="0"/>
                <a:cs typeface="Times New Roman" panose="02020603050405020304" pitchFamily="18" charset="0"/>
              </a:rPr>
              <a:t>TensorFlow</a:t>
            </a:r>
            <a:r>
              <a:rPr lang="en-US" altLang="zh-CN" sz="2000" dirty="0" smtClean="0">
                <a:latin typeface="+mn-ea"/>
              </a:rPr>
              <a:t> </a:t>
            </a:r>
            <a:r>
              <a:rPr lang="zh-CN" altLang="en-US" sz="2000" dirty="0" smtClean="0">
                <a:latin typeface="+mn-ea"/>
              </a:rPr>
              <a:t>开源框架进行网络搭建，和算法训练</a:t>
            </a:r>
            <a:endParaRPr lang="en-US" altLang="zh-CN" sz="2000" dirty="0" smtClean="0">
              <a:latin typeface="+mn-ea"/>
            </a:endParaRPr>
          </a:p>
          <a:p>
            <a:pPr marL="268288" indent="-268288">
              <a:lnSpc>
                <a:spcPct val="120000"/>
              </a:lnSpc>
              <a:spcAft>
                <a:spcPts val="600"/>
              </a:spcAft>
              <a:buFont typeface="Arial" panose="020B0604020202020204" pitchFamily="34" charset="0"/>
              <a:buChar char="•"/>
            </a:pPr>
            <a:r>
              <a:rPr lang="zh-CN" altLang="zh-CN" sz="2000" dirty="0"/>
              <a:t>评估算法</a:t>
            </a:r>
            <a:r>
              <a:rPr lang="zh-CN" altLang="zh-CN" sz="2000" dirty="0" smtClean="0"/>
              <a:t>效果</a:t>
            </a:r>
            <a:r>
              <a:rPr lang="zh-CN" altLang="en-US" sz="2000" dirty="0" smtClean="0"/>
              <a:t>，</a:t>
            </a:r>
            <a:r>
              <a:rPr lang="zh-CN" altLang="zh-CN" sz="2000" dirty="0" smtClean="0"/>
              <a:t>指标</a:t>
            </a:r>
            <a:r>
              <a:rPr lang="zh-CN" altLang="zh-CN" sz="2000" dirty="0"/>
              <a:t>主要有：准确率、精确率、召回率、</a:t>
            </a:r>
            <a:r>
              <a:rPr lang="en-US" altLang="zh-CN" sz="2000" dirty="0">
                <a:latin typeface="Times New Roman" panose="02020603050405020304" pitchFamily="18" charset="0"/>
                <a:cs typeface="Times New Roman" panose="02020603050405020304" pitchFamily="18" charset="0"/>
              </a:rPr>
              <a:t>ROC</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AUC</a:t>
            </a:r>
            <a:r>
              <a:rPr lang="zh-CN" altLang="zh-CN" sz="2000" dirty="0" smtClean="0"/>
              <a:t>等</a:t>
            </a:r>
            <a:endParaRPr lang="en-US" altLang="zh-CN" sz="2000" dirty="0" smtClean="0"/>
          </a:p>
        </p:txBody>
      </p:sp>
      <p:sp>
        <p:nvSpPr>
          <p:cNvPr id="6" name="文本框 5"/>
          <p:cNvSpPr txBox="1"/>
          <p:nvPr/>
        </p:nvSpPr>
        <p:spPr>
          <a:xfrm>
            <a:off x="369511" y="3778828"/>
            <a:ext cx="5016686" cy="2200602"/>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算法训练</a:t>
            </a:r>
            <a:endParaRPr lang="en-US" altLang="zh-CN" sz="2400" b="1" dirty="0" smtClean="0"/>
          </a:p>
          <a:p>
            <a:pPr marL="268288" indent="-268288">
              <a:lnSpc>
                <a:spcPct val="120000"/>
              </a:lnSpc>
              <a:spcAft>
                <a:spcPts val="600"/>
              </a:spcAft>
              <a:buFont typeface="Arial" panose="020B0604020202020204" pitchFamily="34" charset="0"/>
              <a:buChar char="•"/>
            </a:pPr>
            <a:r>
              <a:rPr lang="zh-CN" altLang="en-US" sz="2000" dirty="0" smtClean="0"/>
              <a:t>初始化：正态分布</a:t>
            </a:r>
            <a:r>
              <a:rPr lang="zh-CN" altLang="en-US" sz="2000" dirty="0"/>
              <a:t>随机初始化、</a:t>
            </a:r>
            <a:r>
              <a:rPr lang="en-US" altLang="zh-CN" sz="2000" dirty="0">
                <a:latin typeface="Times New Roman" panose="02020603050405020304" pitchFamily="18" charset="0"/>
                <a:cs typeface="Times New Roman" panose="02020603050405020304" pitchFamily="18" charset="0"/>
              </a:rPr>
              <a:t>Xavier</a:t>
            </a:r>
            <a:r>
              <a:rPr lang="zh-CN" altLang="en-US" sz="2000" dirty="0"/>
              <a:t>初始化、</a:t>
            </a:r>
            <a:r>
              <a:rPr lang="en-US" altLang="zh-CN" sz="2000" dirty="0">
                <a:latin typeface="Times New Roman" panose="02020603050405020304" pitchFamily="18" charset="0"/>
                <a:cs typeface="Times New Roman" panose="02020603050405020304" pitchFamily="18" charset="0"/>
              </a:rPr>
              <a:t>He</a:t>
            </a:r>
            <a:r>
              <a:rPr lang="zh-CN" altLang="en-US" sz="2000" dirty="0"/>
              <a:t>初始化</a:t>
            </a:r>
            <a:r>
              <a:rPr lang="zh-CN" altLang="en-US" sz="2000" dirty="0" smtClean="0"/>
              <a:t>等</a:t>
            </a:r>
            <a:endParaRPr lang="en-US" altLang="zh-CN" sz="2000" dirty="0" smtClean="0"/>
          </a:p>
          <a:p>
            <a:pPr marL="268288" indent="-268288">
              <a:lnSpc>
                <a:spcPct val="120000"/>
              </a:lnSpc>
              <a:spcAft>
                <a:spcPts val="600"/>
              </a:spcAft>
              <a:buFont typeface="Arial" panose="020B0604020202020204" pitchFamily="34" charset="0"/>
              <a:buChar char="•"/>
            </a:pPr>
            <a:r>
              <a:rPr lang="zh-CN" altLang="zh-CN" sz="2000" dirty="0" smtClean="0"/>
              <a:t>停止条件</a:t>
            </a:r>
            <a:r>
              <a:rPr lang="zh-CN" altLang="en-US" sz="2000" dirty="0" smtClean="0"/>
              <a:t>：</a:t>
            </a:r>
            <a:r>
              <a:rPr lang="zh-CN" altLang="zh-CN" sz="2000" dirty="0" smtClean="0"/>
              <a:t>达到</a:t>
            </a:r>
            <a:r>
              <a:rPr lang="zh-CN" altLang="zh-CN" sz="2000" dirty="0"/>
              <a:t>最大迭代</a:t>
            </a:r>
            <a:r>
              <a:rPr lang="zh-CN" altLang="zh-CN" sz="2000" dirty="0" smtClean="0"/>
              <a:t>次数</a:t>
            </a:r>
            <a:r>
              <a:rPr lang="zh-CN" altLang="en-US" sz="2000" dirty="0" smtClean="0"/>
              <a:t>或者</a:t>
            </a:r>
            <a:r>
              <a:rPr lang="zh-CN" altLang="zh-CN" sz="2000" dirty="0" smtClean="0"/>
              <a:t>损失函数</a:t>
            </a:r>
            <a:r>
              <a:rPr lang="zh-CN" altLang="zh-CN" sz="2000" dirty="0"/>
              <a:t>值小于某一预设</a:t>
            </a:r>
            <a:r>
              <a:rPr lang="zh-CN" altLang="zh-CN" sz="2000" dirty="0" smtClean="0"/>
              <a:t>值</a:t>
            </a:r>
            <a:endParaRPr lang="en-US" altLang="zh-CN" sz="2000" b="1" dirty="0" smtClean="0"/>
          </a:p>
        </p:txBody>
      </p:sp>
      <p:grpSp>
        <p:nvGrpSpPr>
          <p:cNvPr id="122" name="画布 16"/>
          <p:cNvGrpSpPr/>
          <p:nvPr/>
        </p:nvGrpSpPr>
        <p:grpSpPr>
          <a:xfrm>
            <a:off x="3966490" y="1062617"/>
            <a:ext cx="5356804" cy="5279241"/>
            <a:chOff x="0" y="0"/>
            <a:chExt cx="4097655" cy="4345940"/>
          </a:xfrm>
        </p:grpSpPr>
        <p:sp>
          <p:nvSpPr>
            <p:cNvPr id="123" name="矩形 122"/>
            <p:cNvSpPr/>
            <p:nvPr/>
          </p:nvSpPr>
          <p:spPr>
            <a:xfrm>
              <a:off x="0" y="0"/>
              <a:ext cx="4097655" cy="4345940"/>
            </a:xfrm>
            <a:prstGeom prst="rect">
              <a:avLst/>
            </a:prstGeom>
          </p:spPr>
        </p:sp>
        <p:sp>
          <p:nvSpPr>
            <p:cNvPr id="124" name="流程图: 过程 123"/>
            <p:cNvSpPr/>
            <p:nvPr/>
          </p:nvSpPr>
          <p:spPr>
            <a:xfrm>
              <a:off x="1399854" y="1810844"/>
              <a:ext cx="914400"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前向传播</a:t>
              </a:r>
            </a:p>
          </p:txBody>
        </p:sp>
        <p:sp>
          <p:nvSpPr>
            <p:cNvPr id="125" name="流程图: 过程 124"/>
            <p:cNvSpPr/>
            <p:nvPr/>
          </p:nvSpPr>
          <p:spPr>
            <a:xfrm>
              <a:off x="1219954" y="2394046"/>
              <a:ext cx="1320370"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计算损失函数值</a:t>
              </a:r>
            </a:p>
          </p:txBody>
        </p:sp>
        <p:grpSp>
          <p:nvGrpSpPr>
            <p:cNvPr id="126" name="组合 125"/>
            <p:cNvGrpSpPr/>
            <p:nvPr/>
          </p:nvGrpSpPr>
          <p:grpSpPr>
            <a:xfrm>
              <a:off x="1156376" y="2969946"/>
              <a:ext cx="1440000" cy="719436"/>
              <a:chOff x="493162" y="3371521"/>
              <a:chExt cx="1440000" cy="719436"/>
            </a:xfrm>
          </p:grpSpPr>
          <p:sp>
            <p:nvSpPr>
              <p:cNvPr id="148" name="菱形 147"/>
              <p:cNvSpPr/>
              <p:nvPr/>
            </p:nvSpPr>
            <p:spPr>
              <a:xfrm>
                <a:off x="493162" y="3371521"/>
                <a:ext cx="1440000" cy="719436"/>
              </a:xfrm>
              <a:prstGeom prst="diamond">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just">
                  <a:lnSpc>
                    <a:spcPct val="120000"/>
                  </a:lnSpc>
                  <a:spcAft>
                    <a:spcPts val="390"/>
                  </a:spcAft>
                </a:pPr>
                <a:endParaRPr lang="zh-CN" sz="105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9" name="文本框 19"/>
              <p:cNvSpPr txBox="1"/>
              <p:nvPr/>
            </p:nvSpPr>
            <p:spPr>
              <a:xfrm>
                <a:off x="680567" y="3543377"/>
                <a:ext cx="992505" cy="50687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是否满足终</a:t>
                </a:r>
              </a:p>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止条件？</a:t>
                </a:r>
              </a:p>
            </p:txBody>
          </p:sp>
        </p:grpSp>
        <p:grpSp>
          <p:nvGrpSpPr>
            <p:cNvPr id="127" name="组合 126"/>
            <p:cNvGrpSpPr/>
            <p:nvPr/>
          </p:nvGrpSpPr>
          <p:grpSpPr>
            <a:xfrm>
              <a:off x="1300055" y="1232662"/>
              <a:ext cx="1080000" cy="404425"/>
              <a:chOff x="730761" y="1021470"/>
              <a:chExt cx="1080000" cy="485310"/>
            </a:xfrm>
          </p:grpSpPr>
          <p:sp>
            <p:nvSpPr>
              <p:cNvPr id="146" name="流程图: 数据 145"/>
              <p:cNvSpPr/>
              <p:nvPr/>
            </p:nvSpPr>
            <p:spPr>
              <a:xfrm>
                <a:off x="730761" y="1021470"/>
                <a:ext cx="1080000" cy="432000"/>
              </a:xfrm>
              <a:prstGeom prst="flowChartInputOutput">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7" name="文本框 27"/>
              <p:cNvSpPr txBox="1"/>
              <p:nvPr/>
            </p:nvSpPr>
            <p:spPr>
              <a:xfrm>
                <a:off x="854814" y="1131114"/>
                <a:ext cx="831850" cy="3756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批量样本</a:t>
                </a:r>
              </a:p>
            </p:txBody>
          </p:sp>
        </p:grpSp>
        <p:grpSp>
          <p:nvGrpSpPr>
            <p:cNvPr id="128" name="组合 127"/>
            <p:cNvGrpSpPr/>
            <p:nvPr/>
          </p:nvGrpSpPr>
          <p:grpSpPr>
            <a:xfrm>
              <a:off x="1413838" y="73394"/>
              <a:ext cx="900000" cy="363055"/>
              <a:chOff x="930876" y="444843"/>
              <a:chExt cx="914400" cy="363055"/>
            </a:xfrm>
            <a:solidFill>
              <a:schemeClr val="bg1"/>
            </a:solidFill>
          </p:grpSpPr>
          <p:sp>
            <p:nvSpPr>
              <p:cNvPr id="144" name="流程图: 终止 143"/>
              <p:cNvSpPr/>
              <p:nvPr/>
            </p:nvSpPr>
            <p:spPr>
              <a:xfrm>
                <a:off x="930876" y="444843"/>
                <a:ext cx="914400" cy="360000"/>
              </a:xfrm>
              <a:prstGeom prst="flowChartTerminator">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5" name="文本框 40"/>
              <p:cNvSpPr txBox="1"/>
              <p:nvPr/>
            </p:nvSpPr>
            <p:spPr>
              <a:xfrm>
                <a:off x="1057316" y="519608"/>
                <a:ext cx="518709" cy="2882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indent="127000" algn="ctr">
                  <a:lnSpc>
                    <a:spcPts val="1500"/>
                  </a:lnSpc>
                  <a:spcAft>
                    <a:spcPts val="390"/>
                  </a:spcAft>
                </a:pPr>
                <a:r>
                  <a:rPr lang="zh-CN" sz="1600" kern="100" dirty="0">
                    <a:effectLst/>
                    <a:latin typeface="Times New Roman" panose="02020603050405020304" pitchFamily="18" charset="0"/>
                    <a:ea typeface="宋体" panose="02010600030101010101" pitchFamily="2" charset="-122"/>
                    <a:cs typeface="宋体" panose="02010600030101010101" pitchFamily="2" charset="-122"/>
                  </a:rPr>
                  <a:t>开始</a:t>
                </a:r>
              </a:p>
            </p:txBody>
          </p:sp>
        </p:grpSp>
        <p:grpSp>
          <p:nvGrpSpPr>
            <p:cNvPr id="129" name="组合 128"/>
            <p:cNvGrpSpPr/>
            <p:nvPr/>
          </p:nvGrpSpPr>
          <p:grpSpPr>
            <a:xfrm>
              <a:off x="1436751" y="3904592"/>
              <a:ext cx="900000" cy="359410"/>
              <a:chOff x="0" y="0"/>
              <a:chExt cx="914400" cy="360000"/>
            </a:xfrm>
            <a:solidFill>
              <a:schemeClr val="bg1"/>
            </a:solidFill>
          </p:grpSpPr>
          <p:sp>
            <p:nvSpPr>
              <p:cNvPr id="142" name="流程图: 终止 141"/>
              <p:cNvSpPr/>
              <p:nvPr/>
            </p:nvSpPr>
            <p:spPr>
              <a:xfrm>
                <a:off x="0" y="0"/>
                <a:ext cx="914400" cy="360000"/>
              </a:xfrm>
              <a:prstGeom prst="flowChartTerminator">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3" name="文本框 3"/>
              <p:cNvSpPr txBox="1"/>
              <p:nvPr/>
            </p:nvSpPr>
            <p:spPr>
              <a:xfrm>
                <a:off x="195546" y="91758"/>
                <a:ext cx="518709" cy="1649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ts val="1500"/>
                  </a:lnSpc>
                  <a:spcAft>
                    <a:spcPts val="0"/>
                  </a:spcAft>
                </a:pPr>
                <a:r>
                  <a:rPr lang="zh-CN" sz="1600" kern="100" dirty="0">
                    <a:latin typeface="Times New Roman" panose="02020603050405020304" pitchFamily="18" charset="0"/>
                    <a:ea typeface="宋体" panose="02010600030101010101" pitchFamily="2" charset="-122"/>
                    <a:cs typeface="宋体" panose="02010600030101010101" pitchFamily="2" charset="-122"/>
                  </a:rPr>
                  <a:t>结束</a:t>
                </a:r>
              </a:p>
            </p:txBody>
          </p:sp>
        </p:grpSp>
        <p:sp>
          <p:nvSpPr>
            <p:cNvPr id="130" name="流程图: 过程 129"/>
            <p:cNvSpPr/>
            <p:nvPr/>
          </p:nvSpPr>
          <p:spPr>
            <a:xfrm>
              <a:off x="2934129" y="1810853"/>
              <a:ext cx="914400" cy="468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训练算法更新参数</a:t>
              </a:r>
            </a:p>
          </p:txBody>
        </p:sp>
        <p:cxnSp>
          <p:nvCxnSpPr>
            <p:cNvPr id="131" name="直接箭头连接符 130"/>
            <p:cNvCxnSpPr/>
            <p:nvPr/>
          </p:nvCxnSpPr>
          <p:spPr>
            <a:xfrm>
              <a:off x="1878238" y="433397"/>
              <a:ext cx="0" cy="2160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1869507" y="1592626"/>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1884488" y="2178058"/>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1884488" y="2754046"/>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880100" y="3689313"/>
              <a:ext cx="0" cy="215265"/>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48" idx="3"/>
            </p:cNvCxnSpPr>
            <p:nvPr/>
          </p:nvCxnSpPr>
          <p:spPr>
            <a:xfrm flipV="1">
              <a:off x="2596376" y="3329244"/>
              <a:ext cx="792000" cy="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3388376" y="2278665"/>
              <a:ext cx="0" cy="104986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3388376" y="1090849"/>
              <a:ext cx="0" cy="7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1864254" y="1090689"/>
              <a:ext cx="152412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0" name="流程图: 过程 139"/>
            <p:cNvSpPr/>
            <p:nvPr/>
          </p:nvSpPr>
          <p:spPr>
            <a:xfrm>
              <a:off x="1373278" y="649405"/>
              <a:ext cx="1004417" cy="360000"/>
            </a:xfrm>
            <a:prstGeom prst="flowChartProcess">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altLang="zh-CN" sz="1600" kern="100" dirty="0" smtClean="0">
                  <a:solidFill>
                    <a:schemeClr val="dk1"/>
                  </a:solidFill>
                  <a:latin typeface="Times New Roman" panose="02020603050405020304" pitchFamily="18" charset="0"/>
                  <a:ea typeface="宋体" panose="02010600030101010101" pitchFamily="2" charset="-122"/>
                  <a:cs typeface="宋体" panose="02010600030101010101" pitchFamily="2" charset="-122"/>
                </a:rPr>
                <a:t> </a:t>
              </a:r>
              <a:r>
                <a:rPr lang="zh-CN" sz="1600" kern="100" dirty="0" smtClean="0">
                  <a:solidFill>
                    <a:schemeClr val="dk1"/>
                  </a:solidFill>
                  <a:latin typeface="Times New Roman" panose="02020603050405020304" pitchFamily="18" charset="0"/>
                  <a:ea typeface="宋体" panose="02010600030101010101" pitchFamily="2" charset="-122"/>
                  <a:cs typeface="宋体" panose="02010600030101010101" pitchFamily="2" charset="-122"/>
                </a:rPr>
                <a:t>权重</a:t>
              </a:r>
              <a:r>
                <a:rPr lang="zh-CN" sz="1600" kern="100" dirty="0">
                  <a:solidFill>
                    <a:schemeClr val="dk1"/>
                  </a:solidFill>
                  <a:latin typeface="Times New Roman" panose="02020603050405020304" pitchFamily="18" charset="0"/>
                  <a:ea typeface="宋体" panose="02010600030101010101" pitchFamily="2" charset="-122"/>
                  <a:cs typeface="宋体" panose="02010600030101010101" pitchFamily="2" charset="-122"/>
                </a:rPr>
                <a:t>初始化</a:t>
              </a:r>
            </a:p>
          </p:txBody>
        </p:sp>
        <p:cxnSp>
          <p:nvCxnSpPr>
            <p:cNvPr id="141" name="直接箭头连接符 140"/>
            <p:cNvCxnSpPr/>
            <p:nvPr/>
          </p:nvCxnSpPr>
          <p:spPr>
            <a:xfrm>
              <a:off x="1878238" y="1009374"/>
              <a:ext cx="0" cy="215900"/>
            </a:xfrm>
            <a:prstGeom prst="straightConnector1">
              <a:avLst/>
            </a:prstGeom>
            <a:ln w="9525">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文本框 149"/>
          <p:cNvSpPr txBox="1"/>
          <p:nvPr/>
        </p:nvSpPr>
        <p:spPr>
          <a:xfrm>
            <a:off x="5479408" y="6370109"/>
            <a:ext cx="1920425" cy="338554"/>
          </a:xfrm>
          <a:prstGeom prst="rect">
            <a:avLst/>
          </a:prstGeom>
          <a:noFill/>
        </p:spPr>
        <p:txBody>
          <a:bodyPr wrap="square" rtlCol="0">
            <a:spAutoFit/>
          </a:bodyPr>
          <a:lstStyle/>
          <a:p>
            <a:pPr algn="ctr"/>
            <a:r>
              <a:rPr lang="zh-CN" altLang="en-US" sz="1600" dirty="0" smtClean="0">
                <a:latin typeface="+mn-ea"/>
              </a:rPr>
              <a:t>算法训练流程</a:t>
            </a:r>
            <a:endParaRPr lang="zh-CN" altLang="en-US" sz="1600" dirty="0">
              <a:latin typeface="+mn-ea"/>
            </a:endParaRPr>
          </a:p>
        </p:txBody>
      </p:sp>
      <p:sp>
        <p:nvSpPr>
          <p:cNvPr id="151" name="文本框 150"/>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152" name="直接连接符 151"/>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138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7396" y="1149873"/>
            <a:ext cx="7660704" cy="4724370"/>
          </a:xfrm>
          <a:prstGeom prst="rect">
            <a:avLst/>
          </a:prstGeom>
          <a:noFill/>
        </p:spPr>
        <p:txBody>
          <a:bodyPr wrap="square" rtlCol="0">
            <a:spAutoFit/>
          </a:bodyPr>
          <a:lstStyle/>
          <a:p>
            <a:pPr marL="358775" lvl="0" indent="-358775">
              <a:lnSpc>
                <a:spcPct val="150000"/>
              </a:lnSpc>
              <a:buFont typeface="Wingdings" panose="05000000000000000000" pitchFamily="2" charset="2"/>
              <a:buChar char="Ø"/>
            </a:pPr>
            <a:r>
              <a:rPr lang="zh-CN" altLang="en-US" sz="2400" b="1" dirty="0"/>
              <a:t>缺陷检测</a:t>
            </a:r>
            <a:r>
              <a:rPr lang="zh-CN" altLang="en-US" sz="2400" b="1" dirty="0" smtClean="0"/>
              <a:t>软件</a:t>
            </a:r>
            <a:endParaRPr lang="en-US" altLang="zh-CN" sz="2400" b="1" dirty="0" smtClean="0"/>
          </a:p>
          <a:p>
            <a:pPr lvl="0" indent="358775">
              <a:lnSpc>
                <a:spcPct val="150000"/>
              </a:lnSpc>
            </a:pPr>
            <a:r>
              <a:rPr lang="zh-CN" altLang="zh-CN" sz="2000" dirty="0" smtClean="0">
                <a:latin typeface="+mn-ea"/>
              </a:rPr>
              <a:t>采用</a:t>
            </a:r>
            <a:r>
              <a:rPr lang="en-US" altLang="zh-CN" sz="2000" dirty="0">
                <a:latin typeface="+mn-ea"/>
              </a:rPr>
              <a:t>Python</a:t>
            </a:r>
            <a:r>
              <a:rPr lang="zh-CN" altLang="zh-CN" sz="2000" dirty="0">
                <a:latin typeface="+mn-ea"/>
              </a:rPr>
              <a:t>语言结合</a:t>
            </a:r>
            <a:r>
              <a:rPr lang="en-US" altLang="zh-CN" sz="2000" dirty="0">
                <a:latin typeface="+mn-ea"/>
              </a:rPr>
              <a:t>QT</a:t>
            </a:r>
            <a:r>
              <a:rPr lang="zh-CN" altLang="zh-CN" sz="2000" dirty="0">
                <a:latin typeface="+mn-ea"/>
              </a:rPr>
              <a:t>框架进行缺陷检测软件的</a:t>
            </a:r>
            <a:r>
              <a:rPr lang="zh-CN" altLang="zh-CN" sz="2000" dirty="0" smtClean="0">
                <a:latin typeface="+mn-ea"/>
              </a:rPr>
              <a:t>开发</a:t>
            </a:r>
            <a:endParaRPr lang="en-US" altLang="zh-CN" sz="2000" dirty="0" smtClean="0">
              <a:latin typeface="+mn-ea"/>
            </a:endParaRPr>
          </a:p>
          <a:p>
            <a:pPr lvl="0" indent="358775">
              <a:lnSpc>
                <a:spcPct val="150000"/>
              </a:lnSpc>
            </a:pPr>
            <a:endParaRPr lang="en-US" altLang="zh-CN" sz="2000" dirty="0">
              <a:latin typeface="+mn-ea"/>
            </a:endParaRPr>
          </a:p>
          <a:p>
            <a:pPr marL="358775" indent="-358775">
              <a:lnSpc>
                <a:spcPct val="150000"/>
              </a:lnSpc>
              <a:buFont typeface="Wingdings" panose="05000000000000000000" pitchFamily="2" charset="2"/>
              <a:buChar char="Ø"/>
            </a:pPr>
            <a:r>
              <a:rPr lang="zh-CN" altLang="en-US" sz="2400" b="1" dirty="0" smtClean="0"/>
              <a:t>缺陷检测流程</a:t>
            </a:r>
            <a:endParaRPr lang="en-US" altLang="zh-CN" sz="2400" b="1" dirty="0" smtClean="0"/>
          </a:p>
          <a:p>
            <a:pPr marL="717550" lvl="0" indent="-358775">
              <a:lnSpc>
                <a:spcPct val="120000"/>
              </a:lnSpc>
              <a:spcAft>
                <a:spcPts val="600"/>
              </a:spcAft>
              <a:buFont typeface="+mj-lt"/>
              <a:buAutoNum type="arabicPeriod"/>
            </a:pPr>
            <a:r>
              <a:rPr lang="zh-CN" altLang="zh-CN" sz="2000" dirty="0">
                <a:latin typeface="+mn-ea"/>
              </a:rPr>
              <a:t>加载算法的网络结构和权重文件</a:t>
            </a:r>
            <a:r>
              <a:rPr lang="zh-CN" altLang="zh-CN" sz="2000" dirty="0" smtClean="0">
                <a:latin typeface="+mn-ea"/>
              </a:rPr>
              <a:t>。</a:t>
            </a:r>
            <a:endParaRPr lang="en-US" altLang="zh-CN" sz="2000" dirty="0">
              <a:latin typeface="+mn-ea"/>
            </a:endParaRPr>
          </a:p>
          <a:p>
            <a:pPr marL="717550" lvl="0" indent="-358775">
              <a:lnSpc>
                <a:spcPct val="120000"/>
              </a:lnSpc>
              <a:spcAft>
                <a:spcPts val="600"/>
              </a:spcAft>
              <a:buFont typeface="+mj-lt"/>
              <a:buAutoNum type="arabicPeriod"/>
            </a:pPr>
            <a:r>
              <a:rPr lang="zh-CN" altLang="zh-CN" sz="2000" dirty="0" smtClean="0">
                <a:latin typeface="+mn-ea"/>
              </a:rPr>
              <a:t>打开</a:t>
            </a:r>
            <a:r>
              <a:rPr lang="zh-CN" altLang="zh-CN" sz="2000" dirty="0">
                <a:latin typeface="+mn-ea"/>
              </a:rPr>
              <a:t>摄像头读取图片</a:t>
            </a:r>
            <a:r>
              <a:rPr lang="zh-CN" altLang="zh-CN" sz="2000" dirty="0" smtClean="0">
                <a:latin typeface="+mn-ea"/>
              </a:rPr>
              <a:t>。</a:t>
            </a:r>
            <a:endParaRPr lang="en-US" altLang="zh-CN" sz="2000" dirty="0" smtClean="0">
              <a:latin typeface="+mn-ea"/>
            </a:endParaRPr>
          </a:p>
          <a:p>
            <a:pPr marL="717550" lvl="0" indent="-358775">
              <a:lnSpc>
                <a:spcPct val="120000"/>
              </a:lnSpc>
              <a:spcAft>
                <a:spcPts val="600"/>
              </a:spcAft>
              <a:buFont typeface="+mj-lt"/>
              <a:buAutoNum type="arabicPeriod"/>
            </a:pPr>
            <a:r>
              <a:rPr lang="zh-CN" altLang="zh-CN" sz="2000" dirty="0" smtClean="0">
                <a:latin typeface="+mn-ea"/>
              </a:rPr>
              <a:t>对</a:t>
            </a:r>
            <a:r>
              <a:rPr lang="zh-CN" altLang="zh-CN" sz="2000" dirty="0">
                <a:latin typeface="+mn-ea"/>
              </a:rPr>
              <a:t>图片进行预处理</a:t>
            </a:r>
            <a:r>
              <a:rPr lang="zh-CN" altLang="zh-CN" sz="2000" dirty="0" smtClean="0">
                <a:latin typeface="+mn-ea"/>
              </a:rPr>
              <a:t>。</a:t>
            </a:r>
            <a:endParaRPr lang="en-US" altLang="zh-CN" sz="2000" dirty="0" smtClean="0">
              <a:latin typeface="+mn-ea"/>
            </a:endParaRPr>
          </a:p>
          <a:p>
            <a:pPr marL="717550" lvl="0" indent="-358775">
              <a:lnSpc>
                <a:spcPct val="120000"/>
              </a:lnSpc>
              <a:spcAft>
                <a:spcPts val="600"/>
              </a:spcAft>
              <a:buFont typeface="+mj-lt"/>
              <a:buAutoNum type="arabicPeriod"/>
            </a:pPr>
            <a:r>
              <a:rPr lang="zh-CN" altLang="zh-CN" sz="2000" dirty="0" smtClean="0">
                <a:latin typeface="+mn-ea"/>
              </a:rPr>
              <a:t>把</a:t>
            </a:r>
            <a:r>
              <a:rPr lang="zh-CN" altLang="zh-CN" sz="2000" dirty="0">
                <a:latin typeface="+mn-ea"/>
              </a:rPr>
              <a:t>图像输入算法，进行前向传播得到检测结果</a:t>
            </a:r>
            <a:r>
              <a:rPr lang="zh-CN" altLang="zh-CN" sz="2000" dirty="0" smtClean="0">
                <a:latin typeface="+mn-ea"/>
              </a:rPr>
              <a:t>。</a:t>
            </a:r>
            <a:endParaRPr lang="en-US" altLang="zh-CN" sz="2000" dirty="0" smtClean="0">
              <a:latin typeface="+mn-ea"/>
            </a:endParaRPr>
          </a:p>
          <a:p>
            <a:pPr marL="717550" lvl="0" indent="-358775">
              <a:lnSpc>
                <a:spcPct val="120000"/>
              </a:lnSpc>
              <a:spcAft>
                <a:spcPts val="600"/>
              </a:spcAft>
              <a:buFont typeface="+mj-lt"/>
              <a:buAutoNum type="arabicPeriod"/>
            </a:pPr>
            <a:r>
              <a:rPr lang="zh-CN" altLang="zh-CN" sz="2000" dirty="0" smtClean="0">
                <a:latin typeface="+mn-ea"/>
              </a:rPr>
              <a:t>显示</a:t>
            </a:r>
            <a:r>
              <a:rPr lang="zh-CN" altLang="zh-CN" sz="2000" dirty="0">
                <a:latin typeface="+mn-ea"/>
              </a:rPr>
              <a:t>检测结果，缺陷类型，缺陷位置等</a:t>
            </a:r>
            <a:r>
              <a:rPr lang="zh-CN" altLang="zh-CN" sz="2000" dirty="0" smtClean="0">
                <a:latin typeface="+mn-ea"/>
              </a:rPr>
              <a:t>。</a:t>
            </a:r>
            <a:endParaRPr lang="en-US" altLang="zh-CN" sz="2000" dirty="0" smtClean="0">
              <a:latin typeface="+mn-ea"/>
            </a:endParaRPr>
          </a:p>
          <a:p>
            <a:pPr marL="717550" lvl="0" indent="-358775">
              <a:lnSpc>
                <a:spcPct val="120000"/>
              </a:lnSpc>
              <a:spcAft>
                <a:spcPts val="600"/>
              </a:spcAft>
              <a:buFont typeface="+mj-lt"/>
              <a:buAutoNum type="arabicPeriod"/>
            </a:pPr>
            <a:r>
              <a:rPr lang="zh-CN" altLang="zh-CN" sz="2000" dirty="0" smtClean="0">
                <a:latin typeface="+mn-ea"/>
              </a:rPr>
              <a:t>保存</a:t>
            </a:r>
            <a:r>
              <a:rPr lang="zh-CN" altLang="zh-CN" sz="2000" dirty="0">
                <a:latin typeface="+mn-ea"/>
              </a:rPr>
              <a:t>相关的检测</a:t>
            </a:r>
            <a:r>
              <a:rPr lang="zh-CN" altLang="zh-CN" sz="2000" dirty="0" smtClean="0">
                <a:latin typeface="+mn-ea"/>
              </a:rPr>
              <a:t>信息</a:t>
            </a:r>
            <a:r>
              <a:rPr lang="zh-CN" altLang="en-US" sz="2000" dirty="0" smtClean="0">
                <a:latin typeface="+mn-ea"/>
              </a:rPr>
              <a:t>，可用于数据分析</a:t>
            </a:r>
            <a:r>
              <a:rPr lang="zh-CN" altLang="zh-CN" sz="2000" dirty="0" smtClean="0">
                <a:latin typeface="+mn-ea"/>
              </a:rPr>
              <a:t>。</a:t>
            </a:r>
            <a:endParaRPr lang="en-US" altLang="zh-CN" sz="2000" dirty="0" smtClean="0">
              <a:latin typeface="+mn-ea"/>
            </a:endParaRPr>
          </a:p>
        </p:txBody>
      </p:sp>
      <p:sp>
        <p:nvSpPr>
          <p:cNvPr id="34" name="文本框 3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a:t>
            </a:r>
            <a:r>
              <a:rPr lang="zh-CN" altLang="en-US" sz="3200" dirty="0">
                <a:latin typeface="微软雅黑" panose="020B0503020204020204" pitchFamily="34" charset="-122"/>
                <a:ea typeface="微软雅黑" panose="020B0503020204020204" pitchFamily="34" charset="-122"/>
              </a:rPr>
              <a:t>内容与方案</a:t>
            </a:r>
          </a:p>
        </p:txBody>
      </p:sp>
      <p:cxnSp>
        <p:nvCxnSpPr>
          <p:cNvPr id="35" name="直接连接符 34"/>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24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2352355" y="1392018"/>
            <a:ext cx="4326351" cy="4313208"/>
          </a:xfrm>
          <a:prstGeom prst="roundRect">
            <a:avLst>
              <a:gd name="adj" fmla="val 6966"/>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
          <p:cNvSpPr>
            <a:spLocks noChangeArrowheads="1"/>
          </p:cNvSpPr>
          <p:nvPr/>
        </p:nvSpPr>
        <p:spPr bwMode="auto">
          <a:xfrm>
            <a:off x="3229067" y="1765139"/>
            <a:ext cx="2438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400" dirty="0" smtClean="0">
                <a:latin typeface="微软雅黑" panose="020B0503020204020204" pitchFamily="34" charset="-122"/>
                <a:ea typeface="微软雅黑" panose="020B0503020204020204" pitchFamily="34" charset="-122"/>
                <a:cs typeface="Arial" panose="020B0604020202020204" pitchFamily="34" charset="0"/>
                <a:sym typeface="+mn-lt"/>
              </a:rPr>
              <a:t>研究背景与意义</a:t>
            </a:r>
            <a:endParaRPr lang="en-US" altLang="zh-CN" sz="2400" dirty="0">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6" name="直接连接符 5"/>
          <p:cNvCxnSpPr/>
          <p:nvPr/>
        </p:nvCxnSpPr>
        <p:spPr>
          <a:xfrm>
            <a:off x="888521" y="803603"/>
            <a:ext cx="1784068" cy="54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五边形 17"/>
          <p:cNvSpPr/>
          <p:nvPr/>
        </p:nvSpPr>
        <p:spPr>
          <a:xfrm>
            <a:off x="2027208" y="1744121"/>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01</a:t>
            </a:r>
            <a:endParaRPr lang="zh-CN" altLang="en-US" sz="2800" dirty="0">
              <a:latin typeface="微软雅黑" panose="020B0503020204020204" pitchFamily="34" charset="-122"/>
              <a:ea typeface="微软雅黑" panose="020B0503020204020204" pitchFamily="34" charset="-122"/>
            </a:endParaRPr>
          </a:p>
        </p:txBody>
      </p:sp>
      <p:sp>
        <p:nvSpPr>
          <p:cNvPr id="22" name="矩形 2"/>
          <p:cNvSpPr>
            <a:spLocks noChangeArrowheads="1"/>
          </p:cNvSpPr>
          <p:nvPr/>
        </p:nvSpPr>
        <p:spPr bwMode="auto">
          <a:xfrm>
            <a:off x="3229067" y="2495509"/>
            <a:ext cx="2438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None/>
              <a:defRPr/>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研究</a:t>
            </a:r>
            <a:r>
              <a:rPr lang="zh-CN" altLang="en-US" sz="2400" dirty="0" smtClean="0">
                <a:latin typeface="微软雅黑" panose="020B0503020204020204" pitchFamily="34" charset="-122"/>
                <a:ea typeface="微软雅黑" panose="020B0503020204020204" pitchFamily="34" charset="-122"/>
                <a:cs typeface="Arial" panose="020B0604020202020204" pitchFamily="34" charset="0"/>
              </a:rPr>
              <a:t>现状及分析</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五边形 22"/>
          <p:cNvSpPr/>
          <p:nvPr/>
        </p:nvSpPr>
        <p:spPr>
          <a:xfrm>
            <a:off x="2027208" y="2474491"/>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02</a:t>
            </a:r>
            <a:endParaRPr lang="zh-CN" altLang="en-US" sz="2800" dirty="0">
              <a:latin typeface="微软雅黑" panose="020B0503020204020204" pitchFamily="34" charset="-122"/>
              <a:ea typeface="微软雅黑" panose="020B0503020204020204" pitchFamily="34" charset="-122"/>
            </a:endParaRPr>
          </a:p>
        </p:txBody>
      </p:sp>
      <p:sp>
        <p:nvSpPr>
          <p:cNvPr id="24" name="矩形 2"/>
          <p:cNvSpPr>
            <a:spLocks noChangeArrowheads="1"/>
          </p:cNvSpPr>
          <p:nvPr/>
        </p:nvSpPr>
        <p:spPr bwMode="auto">
          <a:xfrm>
            <a:off x="3247678" y="3246897"/>
            <a:ext cx="241987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None/>
              <a:defRPr/>
            </a:pPr>
            <a:r>
              <a:rPr lang="zh-CN" altLang="en-US" sz="2400" dirty="0" smtClean="0">
                <a:latin typeface="微软雅黑" panose="020B0503020204020204" pitchFamily="34" charset="-122"/>
                <a:ea typeface="微软雅黑" panose="020B0503020204020204" pitchFamily="34" charset="-122"/>
                <a:cs typeface="Arial" panose="020B0604020202020204" pitchFamily="34" charset="0"/>
              </a:rPr>
              <a:t>研究</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内容</a:t>
            </a:r>
            <a:r>
              <a:rPr lang="zh-CN" altLang="en-US" sz="2400" dirty="0" smtClean="0">
                <a:latin typeface="微软雅黑" panose="020B0503020204020204" pitchFamily="34" charset="-122"/>
                <a:ea typeface="微软雅黑" panose="020B0503020204020204" pitchFamily="34" charset="-122"/>
                <a:cs typeface="Arial" panose="020B0604020202020204" pitchFamily="34" charset="0"/>
              </a:rPr>
              <a:t>与方案</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五边形 24"/>
          <p:cNvSpPr/>
          <p:nvPr/>
        </p:nvSpPr>
        <p:spPr>
          <a:xfrm>
            <a:off x="2045819" y="3225879"/>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03</a:t>
            </a:r>
            <a:endParaRPr lang="zh-CN" altLang="en-US" sz="2800" dirty="0">
              <a:latin typeface="微软雅黑" panose="020B0503020204020204" pitchFamily="34" charset="-122"/>
              <a:ea typeface="微软雅黑" panose="020B0503020204020204" pitchFamily="34" charset="-122"/>
            </a:endParaRPr>
          </a:p>
        </p:txBody>
      </p:sp>
      <p:sp>
        <p:nvSpPr>
          <p:cNvPr id="26" name="矩形 2"/>
          <p:cNvSpPr>
            <a:spLocks noChangeArrowheads="1"/>
          </p:cNvSpPr>
          <p:nvPr/>
        </p:nvSpPr>
        <p:spPr bwMode="auto">
          <a:xfrm>
            <a:off x="3229067" y="4040322"/>
            <a:ext cx="31286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buNone/>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预期目标与进度安排</a:t>
            </a:r>
          </a:p>
        </p:txBody>
      </p:sp>
      <p:sp>
        <p:nvSpPr>
          <p:cNvPr id="27" name="五边形 26"/>
          <p:cNvSpPr/>
          <p:nvPr/>
        </p:nvSpPr>
        <p:spPr>
          <a:xfrm>
            <a:off x="2027208" y="4019304"/>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04</a:t>
            </a:r>
            <a:endParaRPr lang="zh-CN" altLang="en-US" sz="2800" dirty="0">
              <a:latin typeface="微软雅黑" panose="020B0503020204020204" pitchFamily="34" charset="-122"/>
              <a:ea typeface="微软雅黑" panose="020B0503020204020204" pitchFamily="34" charset="-122"/>
            </a:endParaRPr>
          </a:p>
        </p:txBody>
      </p:sp>
      <p:sp>
        <p:nvSpPr>
          <p:cNvPr id="29" name="矩形 2"/>
          <p:cNvSpPr>
            <a:spLocks noChangeArrowheads="1"/>
          </p:cNvSpPr>
          <p:nvPr/>
        </p:nvSpPr>
        <p:spPr bwMode="auto">
          <a:xfrm>
            <a:off x="3229067" y="4875784"/>
            <a:ext cx="31286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buNone/>
            </a:pPr>
            <a:r>
              <a:rPr lang="en-US" altLang="zh-CN" sz="2400" dirty="0">
                <a:latin typeface="微软雅黑" panose="020B0503020204020204" pitchFamily="34" charset="-122"/>
                <a:ea typeface="微软雅黑" panose="020B0503020204020204" pitchFamily="34" charset="-122"/>
                <a:cs typeface="Arial" panose="020B0604020202020204" pitchFamily="34" charset="0"/>
              </a:rPr>
              <a:t>预计困难及</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解决方案</a:t>
            </a:r>
          </a:p>
        </p:txBody>
      </p:sp>
      <p:sp>
        <p:nvSpPr>
          <p:cNvPr id="30" name="五边形 29"/>
          <p:cNvSpPr/>
          <p:nvPr/>
        </p:nvSpPr>
        <p:spPr>
          <a:xfrm>
            <a:off x="2027208" y="4854766"/>
            <a:ext cx="864000" cy="5040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05</a:t>
            </a:r>
            <a:endParaRPr lang="zh-CN" altLang="en-US" sz="28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724620" y="224288"/>
            <a:ext cx="1947969"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主要内容</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34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4" grpId="0"/>
      <p:bldP spid="26"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49109" y="2798663"/>
              <a:ext cx="7644066" cy="126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30000"/>
                </a:lnSpc>
                <a:buNone/>
              </a:pPr>
              <a:r>
                <a:rPr lang="zh-CN" altLang="en-US" sz="4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预期目标与进度安排</a:t>
              </a:r>
            </a:p>
          </p:txBody>
        </p:sp>
      </p:grpSp>
    </p:spTree>
    <p:extLst>
      <p:ext uri="{BB962C8B-B14F-4D97-AF65-F5344CB8AC3E}">
        <p14:creationId xmlns:p14="http://schemas.microsoft.com/office/powerpoint/2010/main" val="1312534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19" y="224288"/>
            <a:ext cx="3981851"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 预期目标与进度安排</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3862502"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19" y="1274175"/>
            <a:ext cx="7529067" cy="3801041"/>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Ø"/>
            </a:pPr>
            <a:r>
              <a:rPr lang="zh-CN" altLang="en-US" sz="2400" b="1" dirty="0" smtClean="0">
                <a:latin typeface="+mn-ea"/>
              </a:rPr>
              <a:t>预期目标</a:t>
            </a:r>
            <a:endParaRPr lang="en-US" altLang="zh-CN" sz="2400" b="1" dirty="0" smtClean="0">
              <a:latin typeface="+mn-ea"/>
            </a:endParaRPr>
          </a:p>
          <a:p>
            <a:pPr>
              <a:lnSpc>
                <a:spcPct val="150000"/>
              </a:lnSpc>
              <a:spcAft>
                <a:spcPts val="600"/>
              </a:spcAft>
            </a:pPr>
            <a:r>
              <a:rPr lang="zh-CN" altLang="en-US" sz="2000" dirty="0" smtClean="0">
                <a:latin typeface="+mn-ea"/>
              </a:rPr>
              <a:t>    本</a:t>
            </a:r>
            <a:r>
              <a:rPr lang="zh-CN" altLang="en-US" sz="2000" dirty="0">
                <a:latin typeface="+mn-ea"/>
              </a:rPr>
              <a:t>课题</a:t>
            </a:r>
            <a:r>
              <a:rPr lang="zh-CN" altLang="en-US" sz="2000" dirty="0" smtClean="0">
                <a:latin typeface="+mn-ea"/>
              </a:rPr>
              <a:t>预期实现</a:t>
            </a:r>
            <a:r>
              <a:rPr lang="zh-CN" altLang="en-US" sz="2000" dirty="0">
                <a:latin typeface="+mn-ea"/>
              </a:rPr>
              <a:t>准确、快速的识别和定位</a:t>
            </a:r>
            <a:r>
              <a:rPr lang="zh-CN" altLang="en-US" sz="2000" dirty="0" smtClean="0">
                <a:latin typeface="+mn-ea"/>
              </a:rPr>
              <a:t>铝型材表面缺陷，具体有以下</a:t>
            </a:r>
            <a:r>
              <a:rPr lang="zh-CN" altLang="en-US" sz="2000" dirty="0">
                <a:latin typeface="+mn-ea"/>
              </a:rPr>
              <a:t>四</a:t>
            </a:r>
            <a:r>
              <a:rPr lang="zh-CN" altLang="en-US" sz="2000" dirty="0" smtClean="0">
                <a:latin typeface="+mn-ea"/>
              </a:rPr>
              <a:t>个目标：</a:t>
            </a:r>
            <a:endParaRPr lang="en-US" altLang="zh-CN" sz="2000" dirty="0" smtClean="0">
              <a:latin typeface="+mn-ea"/>
            </a:endParaRPr>
          </a:p>
          <a:p>
            <a:pPr marL="538163" indent="-358775">
              <a:lnSpc>
                <a:spcPct val="150000"/>
              </a:lnSpc>
              <a:spcAft>
                <a:spcPts val="600"/>
              </a:spcAft>
              <a:buFont typeface="+mj-lt"/>
              <a:buAutoNum type="arabicPeriod"/>
            </a:pPr>
            <a:r>
              <a:rPr lang="zh-CN" altLang="en-US" sz="2000" dirty="0" smtClean="0">
                <a:latin typeface="+mn-ea"/>
              </a:rPr>
              <a:t>采集缺陷图像样本，完成数据集的</a:t>
            </a:r>
            <a:r>
              <a:rPr lang="zh-CN" altLang="en-US" sz="2000" dirty="0">
                <a:latin typeface="+mn-ea"/>
              </a:rPr>
              <a:t>制作</a:t>
            </a:r>
            <a:r>
              <a:rPr lang="zh-CN" altLang="en-US" sz="2000" dirty="0" smtClean="0">
                <a:latin typeface="+mn-ea"/>
              </a:rPr>
              <a:t>。</a:t>
            </a:r>
            <a:endParaRPr lang="en-US" altLang="zh-CN" sz="2000" dirty="0" smtClean="0">
              <a:latin typeface="+mn-ea"/>
            </a:endParaRPr>
          </a:p>
          <a:p>
            <a:pPr marL="538163" indent="-358775">
              <a:lnSpc>
                <a:spcPct val="150000"/>
              </a:lnSpc>
              <a:spcAft>
                <a:spcPts val="600"/>
              </a:spcAft>
              <a:buFont typeface="+mj-lt"/>
              <a:buAutoNum type="arabicPeriod"/>
            </a:pPr>
            <a:r>
              <a:rPr lang="zh-CN" altLang="zh-CN" sz="2000" dirty="0" smtClean="0">
                <a:latin typeface="+mn-ea"/>
              </a:rPr>
              <a:t>完成</a:t>
            </a:r>
            <a:r>
              <a:rPr lang="zh-CN" altLang="en-US" sz="2000" dirty="0" smtClean="0">
                <a:latin typeface="+mn-ea"/>
              </a:rPr>
              <a:t>表面</a:t>
            </a:r>
            <a:r>
              <a:rPr lang="zh-CN" altLang="zh-CN" sz="2000" dirty="0" smtClean="0">
                <a:latin typeface="+mn-ea"/>
              </a:rPr>
              <a:t>缺陷</a:t>
            </a:r>
            <a:r>
              <a:rPr lang="zh-CN" altLang="zh-CN" sz="2000" dirty="0">
                <a:latin typeface="+mn-ea"/>
              </a:rPr>
              <a:t>识别算法的设计</a:t>
            </a:r>
            <a:r>
              <a:rPr lang="zh-CN" altLang="zh-CN" sz="2000" dirty="0" smtClean="0">
                <a:latin typeface="+mn-ea"/>
              </a:rPr>
              <a:t>，</a:t>
            </a:r>
            <a:r>
              <a:rPr lang="zh-CN" altLang="en-US" sz="2000" dirty="0" smtClean="0">
                <a:latin typeface="+mn-ea"/>
              </a:rPr>
              <a:t>实现</a:t>
            </a:r>
            <a:r>
              <a:rPr lang="zh-CN" altLang="zh-CN" sz="2000" dirty="0" smtClean="0">
                <a:latin typeface="+mn-ea"/>
              </a:rPr>
              <a:t>较高</a:t>
            </a:r>
            <a:r>
              <a:rPr lang="zh-CN" altLang="zh-CN" sz="2000" dirty="0">
                <a:latin typeface="+mn-ea"/>
              </a:rPr>
              <a:t>的准确率和</a:t>
            </a:r>
            <a:r>
              <a:rPr lang="zh-CN" altLang="zh-CN" sz="2000" dirty="0" smtClean="0">
                <a:latin typeface="+mn-ea"/>
              </a:rPr>
              <a:t>速度</a:t>
            </a:r>
            <a:r>
              <a:rPr lang="zh-CN" altLang="en-US" sz="2000" dirty="0" smtClean="0">
                <a:latin typeface="+mn-ea"/>
              </a:rPr>
              <a:t>。</a:t>
            </a:r>
            <a:endParaRPr lang="en-US" altLang="zh-CN" sz="2000" dirty="0" smtClean="0">
              <a:latin typeface="+mn-ea"/>
            </a:endParaRPr>
          </a:p>
          <a:p>
            <a:pPr marL="538163" indent="-358775">
              <a:lnSpc>
                <a:spcPct val="150000"/>
              </a:lnSpc>
              <a:spcAft>
                <a:spcPts val="600"/>
              </a:spcAft>
              <a:buFont typeface="+mj-lt"/>
              <a:buAutoNum type="arabicPeriod"/>
            </a:pPr>
            <a:r>
              <a:rPr lang="zh-CN" altLang="zh-CN" sz="2000" dirty="0" smtClean="0">
                <a:latin typeface="+mn-ea"/>
              </a:rPr>
              <a:t>完成</a:t>
            </a:r>
            <a:r>
              <a:rPr lang="zh-CN" altLang="en-US" sz="2000" dirty="0" smtClean="0">
                <a:latin typeface="+mn-ea"/>
              </a:rPr>
              <a:t>表面</a:t>
            </a:r>
            <a:r>
              <a:rPr lang="zh-CN" altLang="zh-CN" sz="2000" dirty="0" smtClean="0">
                <a:latin typeface="+mn-ea"/>
              </a:rPr>
              <a:t>缺陷</a:t>
            </a:r>
            <a:r>
              <a:rPr lang="zh-CN" altLang="zh-CN" sz="2000" dirty="0">
                <a:latin typeface="+mn-ea"/>
              </a:rPr>
              <a:t>定位算法的设计</a:t>
            </a:r>
            <a:r>
              <a:rPr lang="zh-CN" altLang="zh-CN" sz="2000" dirty="0">
                <a:latin typeface="+mn-ea"/>
              </a:rPr>
              <a:t>，减少算法</a:t>
            </a:r>
            <a:r>
              <a:rPr lang="zh-CN" altLang="zh-CN" sz="2000" dirty="0" smtClean="0">
                <a:latin typeface="+mn-ea"/>
              </a:rPr>
              <a:t>运行时间</a:t>
            </a:r>
            <a:r>
              <a:rPr lang="zh-CN" altLang="en-US" sz="2000" dirty="0" smtClean="0">
                <a:latin typeface="+mn-ea"/>
              </a:rPr>
              <a:t>。</a:t>
            </a:r>
            <a:endParaRPr lang="en-US" altLang="zh-CN" sz="2000" dirty="0">
              <a:latin typeface="+mn-ea"/>
            </a:endParaRPr>
          </a:p>
          <a:p>
            <a:pPr marL="538163" indent="-358775">
              <a:lnSpc>
                <a:spcPct val="150000"/>
              </a:lnSpc>
              <a:spcAft>
                <a:spcPts val="600"/>
              </a:spcAft>
              <a:buFont typeface="+mj-lt"/>
              <a:buAutoNum type="arabicPeriod"/>
            </a:pPr>
            <a:r>
              <a:rPr lang="zh-CN" altLang="zh-CN" sz="2000" dirty="0" smtClean="0">
                <a:latin typeface="+mn-ea"/>
              </a:rPr>
              <a:t>完成</a:t>
            </a:r>
            <a:r>
              <a:rPr lang="zh-CN" altLang="zh-CN" sz="2000" dirty="0">
                <a:latin typeface="+mn-ea"/>
              </a:rPr>
              <a:t>配套缺陷检测软件的开发。</a:t>
            </a:r>
          </a:p>
        </p:txBody>
      </p:sp>
    </p:spTree>
    <p:extLst>
      <p:ext uri="{BB962C8B-B14F-4D97-AF65-F5344CB8AC3E}">
        <p14:creationId xmlns:p14="http://schemas.microsoft.com/office/powerpoint/2010/main" val="3561735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30830"/>
          <p:cNvGraphicFramePr>
            <a:graphicFrameLocks/>
          </p:cNvGraphicFramePr>
          <p:nvPr>
            <p:extLst>
              <p:ext uri="{D42A27DB-BD31-4B8C-83A1-F6EECF244321}">
                <p14:modId xmlns:p14="http://schemas.microsoft.com/office/powerpoint/2010/main" val="1679312222"/>
              </p:ext>
            </p:extLst>
          </p:nvPr>
        </p:nvGraphicFramePr>
        <p:xfrm>
          <a:off x="843968" y="1888003"/>
          <a:ext cx="7594626" cy="4080650"/>
        </p:xfrm>
        <a:graphic>
          <a:graphicData uri="http://schemas.openxmlformats.org/drawingml/2006/table">
            <a:tbl>
              <a:tblPr/>
              <a:tblGrid>
                <a:gridCol w="1957644"/>
                <a:gridCol w="5636982"/>
              </a:tblGrid>
              <a:tr h="576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342900" lvl="0" indent="-342900" algn="ctr" defTabSz="914400" rtl="0" eaLnBrk="1" fontAlgn="base" latinLnBrk="0" hangingPunct="1">
                        <a:lnSpc>
                          <a:spcPct val="100000"/>
                        </a:lnSpc>
                        <a:spcBef>
                          <a:spcPct val="0"/>
                        </a:spcBef>
                        <a:spcAft>
                          <a:spcPct val="0"/>
                        </a:spcAft>
                        <a:buNone/>
                      </a:pPr>
                      <a:r>
                        <a:rPr lang="zh-CN" altLang="en-US" sz="2400" b="1" i="0" u="none" kern="1200" baseline="0" dirty="0">
                          <a:solidFill>
                            <a:schemeClr val="tx1"/>
                          </a:solidFill>
                          <a:latin typeface="+mn-ea"/>
                          <a:ea typeface="+mn-ea"/>
                          <a:cs typeface="+mn-cs"/>
                        </a:rPr>
                        <a:t>时间</a:t>
                      </a: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00B050"/>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zh-CN" altLang="en-US" sz="2400" b="1" dirty="0">
                          <a:solidFill>
                            <a:schemeClr val="tx1"/>
                          </a:solidFill>
                          <a:latin typeface="+mn-ea"/>
                          <a:ea typeface="+mn-ea"/>
                        </a:rPr>
                        <a:t>进度安排</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00B050"/>
                    </a:solid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sym typeface="+mn-ea"/>
                        </a:rPr>
                        <a:t>2018.08-2018.09</a:t>
                      </a:r>
                      <a:endParaRPr lang="en-US" altLang="zh-CN" sz="1800" b="0" dirty="0">
                        <a:solidFill>
                          <a:schemeClr val="tx1"/>
                        </a:solidFill>
                        <a:latin typeface="Times New Roman" panose="02020603050405020304" pitchFamily="18" charset="0"/>
                        <a:ea typeface="+mn-ea"/>
                        <a:cs typeface="Times New Roman" panose="02020603050405020304" pitchFamily="18" charset="0"/>
                        <a:sym typeface="+mn-ea"/>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smtClean="0">
                          <a:solidFill>
                            <a:schemeClr val="tx1"/>
                          </a:solidFill>
                          <a:latin typeface="+mn-ea"/>
                          <a:ea typeface="+mn-ea"/>
                          <a:sym typeface="+mn-ea"/>
                        </a:rPr>
                        <a:t>阅读相关文献</a:t>
                      </a:r>
                      <a:endParaRPr lang="zh-CN" altLang="en-US" sz="1800" b="0" dirty="0">
                        <a:solidFill>
                          <a:schemeClr val="tx1"/>
                        </a:solidFill>
                        <a:latin typeface="+mn-ea"/>
                        <a:ea typeface="+mn-ea"/>
                        <a:sym typeface="+mn-ea"/>
                      </a:endParaRP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sym typeface="+mn-ea"/>
                        </a:rPr>
                        <a:t>2018.10-2018.12</a:t>
                      </a:r>
                      <a:endParaRPr lang="en-US" altLang="zh-CN" sz="1800" b="0" dirty="0">
                        <a:solidFill>
                          <a:schemeClr val="tx1"/>
                        </a:solidFill>
                        <a:latin typeface="Times New Roman" panose="02020603050405020304" pitchFamily="18" charset="0"/>
                        <a:ea typeface="+mn-ea"/>
                        <a:cs typeface="Times New Roman" panose="02020603050405020304" pitchFamily="18" charset="0"/>
                        <a:sym typeface="+mn-ea"/>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smtClean="0">
                          <a:solidFill>
                            <a:schemeClr val="tx1"/>
                          </a:solidFill>
                          <a:latin typeface="+mn-ea"/>
                          <a:ea typeface="+mn-ea"/>
                          <a:sym typeface="+mn-ea"/>
                        </a:rPr>
                        <a:t>制作数据集，设计表面缺陷识别算法</a:t>
                      </a:r>
                      <a:endParaRPr lang="zh-CN" altLang="en-US" sz="1800" b="0" dirty="0">
                        <a:solidFill>
                          <a:schemeClr val="tx1"/>
                        </a:solidFill>
                        <a:latin typeface="+mn-ea"/>
                        <a:ea typeface="+mn-ea"/>
                        <a:sym typeface="+mn-ea"/>
                      </a:endParaRP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sym typeface="+mn-ea"/>
                        </a:rPr>
                        <a:t>2019.01-2019.03</a:t>
                      </a:r>
                      <a:endParaRPr lang="en-US" altLang="zh-CN" sz="1800" b="0" dirty="0">
                        <a:solidFill>
                          <a:schemeClr val="tx1"/>
                        </a:solidFill>
                        <a:latin typeface="Times New Roman" panose="02020603050405020304" pitchFamily="18" charset="0"/>
                        <a:ea typeface="+mn-ea"/>
                        <a:cs typeface="Times New Roman" panose="02020603050405020304" pitchFamily="18" charset="0"/>
                        <a:sym typeface="+mn-ea"/>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zh-CN" altLang="en-US" sz="1800" b="0" dirty="0" smtClean="0">
                          <a:solidFill>
                            <a:schemeClr val="tx1"/>
                          </a:solidFill>
                          <a:latin typeface="+mn-ea"/>
                          <a:ea typeface="+mn-ea"/>
                          <a:sym typeface="+mn-ea"/>
                        </a:rPr>
                        <a:t>优化算法网络结果和参数</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sym typeface="+mn-ea"/>
                        </a:rPr>
                        <a:t>2019.04-2019.06</a:t>
                      </a:r>
                      <a:endParaRPr lang="en-US" altLang="zh-CN" sz="1800" b="0" dirty="0">
                        <a:solidFill>
                          <a:schemeClr val="tx1"/>
                        </a:solidFill>
                        <a:latin typeface="Times New Roman" panose="02020603050405020304" pitchFamily="18" charset="0"/>
                        <a:ea typeface="+mn-ea"/>
                        <a:cs typeface="Times New Roman" panose="02020603050405020304" pitchFamily="18" charset="0"/>
                        <a:sym typeface="+mn-ea"/>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zh-CN" altLang="en-US" sz="1800" b="0" dirty="0" smtClean="0">
                          <a:solidFill>
                            <a:schemeClr val="tx1"/>
                          </a:solidFill>
                          <a:latin typeface="+mn-ea"/>
                          <a:ea typeface="+mn-ea"/>
                          <a:sym typeface="+mn-ea"/>
                        </a:rPr>
                        <a:t>设计表面缺陷定位算法</a:t>
                      </a: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rPr>
                        <a:t>2019.07-2019.09</a:t>
                      </a:r>
                      <a:endParaRPr lang="en-US" altLang="zh-CN" sz="1800" b="0" dirty="0">
                        <a:solidFill>
                          <a:schemeClr val="tx1"/>
                        </a:solidFill>
                        <a:latin typeface="Times New Roman" panose="02020603050405020304" pitchFamily="18" charset="0"/>
                        <a:ea typeface="+mn-ea"/>
                        <a:cs typeface="Times New Roman" panose="02020603050405020304" pitchFamily="18" charset="0"/>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l">
                        <a:spcBef>
                          <a:spcPct val="0"/>
                        </a:spcBef>
                        <a:buNone/>
                      </a:pPr>
                      <a:r>
                        <a:rPr lang="en-US" altLang="zh-CN" sz="1800" b="0" dirty="0" smtClean="0">
                          <a:solidFill>
                            <a:schemeClr val="tx1"/>
                          </a:solidFill>
                          <a:latin typeface="+mn-ea"/>
                          <a:ea typeface="+mn-ea"/>
                          <a:sym typeface="+mn-ea"/>
                        </a:rPr>
                        <a:t>完</a:t>
                      </a:r>
                      <a:r>
                        <a:rPr lang="zh-CN" altLang="en-US" sz="1800" b="0" dirty="0" smtClean="0">
                          <a:solidFill>
                            <a:schemeClr val="tx1"/>
                          </a:solidFill>
                          <a:latin typeface="+mn-ea"/>
                          <a:ea typeface="+mn-ea"/>
                          <a:sym typeface="+mn-ea"/>
                        </a:rPr>
                        <a:t>成配套的缺陷检测软件开发</a:t>
                      </a:r>
                      <a:endParaRPr lang="zh-CN" altLang="en-US" sz="1800" b="0" dirty="0">
                        <a:solidFill>
                          <a:schemeClr val="tx1"/>
                        </a:solidFill>
                        <a:latin typeface="+mn-ea"/>
                        <a:ea typeface="+mn-ea"/>
                        <a:sym typeface="+mn-ea"/>
                      </a:endParaRP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00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lvl="0" algn="ctr">
                        <a:spcBef>
                          <a:spcPct val="0"/>
                        </a:spcBef>
                        <a:buNone/>
                      </a:pPr>
                      <a:r>
                        <a:rPr lang="en-US" altLang="zh-CN" sz="1800" b="0" dirty="0" smtClean="0">
                          <a:solidFill>
                            <a:schemeClr val="tx1"/>
                          </a:solidFill>
                          <a:latin typeface="Times New Roman" panose="02020603050405020304" pitchFamily="18" charset="0"/>
                          <a:ea typeface="+mn-ea"/>
                          <a:cs typeface="Times New Roman" panose="02020603050405020304" pitchFamily="18" charset="0"/>
                          <a:sym typeface="+mn-ea"/>
                        </a:rPr>
                        <a:t>2019.10-2019.12</a:t>
                      </a:r>
                      <a:endParaRPr lang="en-US" altLang="zh-CN" sz="1800" b="0" dirty="0">
                        <a:solidFill>
                          <a:schemeClr val="tx1"/>
                        </a:solidFill>
                        <a:latin typeface="Times New Roman" panose="02020603050405020304" pitchFamily="18" charset="0"/>
                        <a:ea typeface="+mn-ea"/>
                        <a:cs typeface="Times New Roman" panose="02020603050405020304" pitchFamily="18" charset="0"/>
                        <a:sym typeface="+mn-ea"/>
                      </a:endParaRPr>
                    </a:p>
                  </a:txBody>
                  <a:tcPr marL="91446" marR="91446" marT="45709" marB="45709"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rgbClr val="A0C6EA"/>
                          </a:solidFill>
                          <a:latin typeface="Arial" panose="020B0604020202020204" pitchFamily="34" charset="0"/>
                          <a:ea typeface="微软雅黑" panose="020B0503020204020204"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130000"/>
                        </a:lnSpc>
                        <a:spcBef>
                          <a:spcPts val="1000"/>
                        </a:spcBef>
                        <a:buFont typeface="Arial" panose="020B0604020202020204" pitchFamily="34" charset="0"/>
                        <a:buNone/>
                      </a:pPr>
                      <a:r>
                        <a:rPr lang="zh-CN" altLang="en-US" sz="1800" b="0" dirty="0" smtClean="0">
                          <a:solidFill>
                            <a:schemeClr val="tx1"/>
                          </a:solidFill>
                          <a:latin typeface="+mn-ea"/>
                          <a:ea typeface="+mn-ea"/>
                          <a:sym typeface="+mn-ea"/>
                        </a:rPr>
                        <a:t>整理研究成果，撰写、修改、完善硕士学位论文以及准备硕士学位论文答辩</a:t>
                      </a:r>
                      <a:endParaRPr lang="en-US" altLang="zh-CN" sz="1800" b="0" dirty="0">
                        <a:solidFill>
                          <a:schemeClr val="tx1"/>
                        </a:solidFill>
                        <a:latin typeface="+mn-ea"/>
                        <a:ea typeface="+mn-ea"/>
                        <a:sym typeface="+mn-ea"/>
                      </a:endParaRPr>
                    </a:p>
                  </a:txBody>
                  <a:tcPr marL="91446" marR="91446" marT="45709" marB="45709"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724619" y="224288"/>
            <a:ext cx="3981851"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 预期目标与进度安排</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843968" y="798617"/>
            <a:ext cx="3862502"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45437" y="1023556"/>
            <a:ext cx="1768433" cy="559769"/>
          </a:xfrm>
          <a:prstGeom prst="rect">
            <a:avLst/>
          </a:prstGeom>
        </p:spPr>
        <p:txBody>
          <a:bodyPr wrap="none">
            <a:spAutoFit/>
          </a:bodyPr>
          <a:lstStyle/>
          <a:p>
            <a:pPr marL="342900" indent="-342900">
              <a:lnSpc>
                <a:spcPct val="150000"/>
              </a:lnSpc>
              <a:spcAft>
                <a:spcPts val="600"/>
              </a:spcAft>
              <a:buFont typeface="Wingdings" panose="05000000000000000000" pitchFamily="2" charset="2"/>
              <a:buChar char="Ø"/>
            </a:pPr>
            <a:r>
              <a:rPr lang="zh-CN" altLang="en-US" sz="2400" b="1" dirty="0" smtClean="0">
                <a:latin typeface="+mn-ea"/>
              </a:rPr>
              <a:t>进度安排</a:t>
            </a:r>
            <a:endParaRPr lang="en-US" altLang="zh-CN" sz="2400" b="1" dirty="0">
              <a:latin typeface="+mn-ea"/>
            </a:endParaRPr>
          </a:p>
        </p:txBody>
      </p:sp>
    </p:spTree>
    <p:extLst>
      <p:ext uri="{BB962C8B-B14F-4D97-AF65-F5344CB8AC3E}">
        <p14:creationId xmlns:p14="http://schemas.microsoft.com/office/powerpoint/2010/main" val="1135078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284969" y="2934845"/>
              <a:ext cx="7679924"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预计困难及解决方案</a:t>
              </a:r>
            </a:p>
          </p:txBody>
        </p:sp>
      </p:grpSp>
    </p:spTree>
    <p:extLst>
      <p:ext uri="{BB962C8B-B14F-4D97-AF65-F5344CB8AC3E}">
        <p14:creationId xmlns:p14="http://schemas.microsoft.com/office/powerpoint/2010/main" val="3098024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999813"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预计</a:t>
            </a:r>
            <a:r>
              <a:rPr lang="zh-CN" altLang="en-US" sz="3200" dirty="0">
                <a:latin typeface="微软雅黑" panose="020B0503020204020204" pitchFamily="34" charset="-122"/>
                <a:ea typeface="微软雅黑" panose="020B0503020204020204" pitchFamily="34" charset="-122"/>
              </a:rPr>
              <a:t>困难及解决方案</a:t>
            </a:r>
          </a:p>
        </p:txBody>
      </p:sp>
      <p:cxnSp>
        <p:nvCxnSpPr>
          <p:cNvPr id="8" name="直接连接符 7"/>
          <p:cNvCxnSpPr/>
          <p:nvPr/>
        </p:nvCxnSpPr>
        <p:spPr>
          <a:xfrm>
            <a:off x="843968" y="798617"/>
            <a:ext cx="3880465"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20" y="1301069"/>
            <a:ext cx="7442227" cy="44319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t>困难</a:t>
            </a:r>
            <a:endParaRPr lang="en-US" altLang="zh-CN" sz="2400" b="1" dirty="0" smtClean="0"/>
          </a:p>
          <a:p>
            <a:pPr marL="268288">
              <a:lnSpc>
                <a:spcPct val="150000"/>
              </a:lnSpc>
            </a:pPr>
            <a:r>
              <a:rPr lang="zh-CN" altLang="zh-CN" sz="2000" b="1" dirty="0">
                <a:solidFill>
                  <a:srgbClr val="C00000"/>
                </a:solidFill>
              </a:rPr>
              <a:t>算法的泛化性能差</a:t>
            </a:r>
            <a:r>
              <a:rPr lang="zh-CN" altLang="zh-CN" sz="2000" dirty="0" smtClean="0"/>
              <a:t>。数据</a:t>
            </a:r>
            <a:r>
              <a:rPr lang="zh-CN" altLang="zh-CN" sz="2000" dirty="0"/>
              <a:t>集的</a:t>
            </a:r>
            <a:r>
              <a:rPr lang="zh-CN" altLang="zh-CN" sz="2000" dirty="0" smtClean="0"/>
              <a:t>样本量</a:t>
            </a:r>
            <a:r>
              <a:rPr lang="zh-CN" altLang="zh-CN" sz="2000" dirty="0"/>
              <a:t>不多</a:t>
            </a:r>
            <a:r>
              <a:rPr lang="zh-CN" altLang="zh-CN" sz="2000" dirty="0" smtClean="0"/>
              <a:t>，</a:t>
            </a:r>
            <a:r>
              <a:rPr lang="zh-CN" altLang="en-US" sz="2000" dirty="0" smtClean="0"/>
              <a:t>深度学习算法的学习能力又很强，</a:t>
            </a:r>
            <a:r>
              <a:rPr lang="zh-CN" altLang="zh-CN" sz="2000" dirty="0" smtClean="0"/>
              <a:t>很</a:t>
            </a:r>
            <a:r>
              <a:rPr lang="zh-CN" altLang="zh-CN" sz="2000" dirty="0"/>
              <a:t>容易出现算法过于拟合训练集的情况</a:t>
            </a:r>
            <a:r>
              <a:rPr lang="zh-CN" altLang="zh-CN" sz="2000" dirty="0" smtClean="0"/>
              <a:t>，</a:t>
            </a:r>
            <a:r>
              <a:rPr lang="zh-CN" altLang="en-US" sz="2000" dirty="0" smtClean="0"/>
              <a:t>导致实际的</a:t>
            </a:r>
            <a:r>
              <a:rPr lang="zh-CN" altLang="zh-CN" sz="2000" dirty="0" smtClean="0"/>
              <a:t>检测精度</a:t>
            </a:r>
            <a:r>
              <a:rPr lang="zh-CN" altLang="en-US" sz="2000" dirty="0" smtClean="0"/>
              <a:t>较低</a:t>
            </a:r>
            <a:r>
              <a:rPr lang="zh-CN" altLang="zh-CN" sz="2000" dirty="0" smtClean="0"/>
              <a:t>。</a:t>
            </a:r>
            <a:endParaRPr lang="en-US" altLang="zh-CN" sz="2000" dirty="0" smtClean="0"/>
          </a:p>
          <a:p>
            <a:pPr marL="268288">
              <a:lnSpc>
                <a:spcPct val="150000"/>
              </a:lnSpc>
            </a:pPr>
            <a:endParaRPr lang="en-US" altLang="zh-CN" sz="2000" dirty="0" smtClean="0"/>
          </a:p>
          <a:p>
            <a:pPr marL="342900" indent="-342900">
              <a:lnSpc>
                <a:spcPct val="150000"/>
              </a:lnSpc>
              <a:buFont typeface="Wingdings" panose="05000000000000000000" pitchFamily="2" charset="2"/>
              <a:buChar char="Ø"/>
            </a:pPr>
            <a:r>
              <a:rPr lang="zh-CN" altLang="en-US" sz="2400" b="1" dirty="0" smtClean="0"/>
              <a:t>解决方案</a:t>
            </a:r>
          </a:p>
          <a:p>
            <a:pPr marL="447675" indent="-268288">
              <a:lnSpc>
                <a:spcPct val="150000"/>
              </a:lnSpc>
              <a:buFont typeface="Arial" panose="020B0604020202020204" pitchFamily="34" charset="0"/>
              <a:buChar char="•"/>
            </a:pPr>
            <a:r>
              <a:rPr lang="zh-CN" altLang="en-US" sz="2000" dirty="0" smtClean="0"/>
              <a:t>对样本进行数据增强，增加样本数量</a:t>
            </a:r>
            <a:endParaRPr lang="en-US" altLang="zh-CN" sz="2000" dirty="0" smtClean="0"/>
          </a:p>
          <a:p>
            <a:pPr marL="447675" indent="-268288">
              <a:lnSpc>
                <a:spcPct val="150000"/>
              </a:lnSpc>
              <a:buFont typeface="Arial" panose="020B0604020202020204" pitchFamily="34" charset="0"/>
              <a:buChar char="•"/>
            </a:pPr>
            <a:r>
              <a:rPr lang="zh-CN" altLang="zh-CN" sz="2000" dirty="0" smtClean="0"/>
              <a:t>采用</a:t>
            </a:r>
            <a:r>
              <a:rPr lang="zh-CN" altLang="zh-CN" sz="2000" dirty="0"/>
              <a:t>各种</a:t>
            </a:r>
            <a:r>
              <a:rPr lang="zh-CN" altLang="zh-CN" sz="2000" b="1" dirty="0">
                <a:solidFill>
                  <a:srgbClr val="C00000"/>
                </a:solidFill>
              </a:rPr>
              <a:t>防止过拟合</a:t>
            </a:r>
            <a:r>
              <a:rPr lang="zh-CN" altLang="zh-CN" sz="2000" dirty="0"/>
              <a:t>的技术进行网络搭建和</a:t>
            </a:r>
            <a:r>
              <a:rPr lang="zh-CN" altLang="zh-CN" sz="2000" dirty="0" smtClean="0"/>
              <a:t>训练</a:t>
            </a:r>
            <a:endParaRPr lang="en-US" altLang="zh-CN" sz="2000" dirty="0" smtClean="0"/>
          </a:p>
          <a:p>
            <a:pPr marL="447675" indent="-268288">
              <a:lnSpc>
                <a:spcPct val="150000"/>
              </a:lnSpc>
              <a:buFont typeface="Arial" panose="020B0604020202020204" pitchFamily="34" charset="0"/>
              <a:buChar char="•"/>
            </a:pPr>
            <a:r>
              <a:rPr lang="zh-CN" altLang="en-US" sz="2000" dirty="0" smtClean="0"/>
              <a:t>简化神经网络结构，减少算法的所需学习的参数</a:t>
            </a:r>
            <a:endParaRPr lang="en-US" altLang="zh-CN" sz="2000" dirty="0"/>
          </a:p>
        </p:txBody>
      </p:sp>
    </p:spTree>
    <p:extLst>
      <p:ext uri="{BB962C8B-B14F-4D97-AF65-F5344CB8AC3E}">
        <p14:creationId xmlns:p14="http://schemas.microsoft.com/office/powerpoint/2010/main" val="10026249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999813"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预计</a:t>
            </a:r>
            <a:r>
              <a:rPr lang="zh-CN" altLang="en-US" sz="3200" dirty="0">
                <a:latin typeface="微软雅黑" panose="020B0503020204020204" pitchFamily="34" charset="-122"/>
                <a:ea typeface="微软雅黑" panose="020B0503020204020204" pitchFamily="34" charset="-122"/>
              </a:rPr>
              <a:t>困难及解决方案</a:t>
            </a:r>
          </a:p>
        </p:txBody>
      </p:sp>
      <p:cxnSp>
        <p:nvCxnSpPr>
          <p:cNvPr id="8" name="直接连接符 7"/>
          <p:cNvCxnSpPr/>
          <p:nvPr/>
        </p:nvCxnSpPr>
        <p:spPr>
          <a:xfrm>
            <a:off x="843968" y="798617"/>
            <a:ext cx="3880465"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4620" y="1301069"/>
            <a:ext cx="7442227" cy="39703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t>困难</a:t>
            </a:r>
            <a:endParaRPr lang="en-US" altLang="zh-CN" sz="2400" b="1" dirty="0" smtClean="0"/>
          </a:p>
          <a:p>
            <a:pPr marL="268288">
              <a:lnSpc>
                <a:spcPct val="150000"/>
              </a:lnSpc>
            </a:pPr>
            <a:r>
              <a:rPr lang="zh-CN" altLang="zh-CN" sz="2000" b="1" dirty="0">
                <a:solidFill>
                  <a:srgbClr val="C00000"/>
                </a:solidFill>
              </a:rPr>
              <a:t>算法</a:t>
            </a:r>
            <a:r>
              <a:rPr lang="zh-CN" altLang="zh-CN" sz="2000" b="1" dirty="0" smtClean="0">
                <a:solidFill>
                  <a:srgbClr val="C00000"/>
                </a:solidFill>
              </a:rPr>
              <a:t>的</a:t>
            </a:r>
            <a:r>
              <a:rPr lang="zh-CN" altLang="en-US" sz="2000" b="1" dirty="0" smtClean="0">
                <a:solidFill>
                  <a:srgbClr val="C00000"/>
                </a:solidFill>
              </a:rPr>
              <a:t>运行</a:t>
            </a:r>
            <a:r>
              <a:rPr lang="zh-CN" altLang="zh-CN" sz="2000" b="1" dirty="0" smtClean="0">
                <a:solidFill>
                  <a:srgbClr val="C00000"/>
                </a:solidFill>
              </a:rPr>
              <a:t>速度慢</a:t>
            </a:r>
            <a:r>
              <a:rPr lang="zh-CN" altLang="en-US" sz="2000" dirty="0" smtClean="0"/>
              <a:t>。所采集图片的分辨率高，算法网络结构比较复杂。深度学习算法的计算量与图片大小和网络结构的复杂度呈正相关关系</a:t>
            </a:r>
            <a:r>
              <a:rPr lang="zh-CN" altLang="en-US" sz="2000" dirty="0" smtClean="0"/>
              <a:t>。算法需要大量的计算。</a:t>
            </a:r>
            <a:endParaRPr lang="en-US" altLang="zh-CN" sz="2000" dirty="0" smtClean="0"/>
          </a:p>
          <a:p>
            <a:pPr marL="268288">
              <a:lnSpc>
                <a:spcPct val="150000"/>
              </a:lnSpc>
            </a:pPr>
            <a:endParaRPr lang="en-US" altLang="zh-CN" sz="2000" dirty="0" smtClean="0"/>
          </a:p>
          <a:p>
            <a:pPr marL="342900" indent="-342900">
              <a:lnSpc>
                <a:spcPct val="150000"/>
              </a:lnSpc>
              <a:buFont typeface="Wingdings" panose="05000000000000000000" pitchFamily="2" charset="2"/>
              <a:buChar char="Ø"/>
            </a:pPr>
            <a:r>
              <a:rPr lang="zh-CN" altLang="en-US" sz="2400" b="1" dirty="0" smtClean="0"/>
              <a:t>解决方案</a:t>
            </a:r>
          </a:p>
          <a:p>
            <a:pPr marL="447675" indent="-268288">
              <a:lnSpc>
                <a:spcPct val="150000"/>
              </a:lnSpc>
              <a:buFont typeface="Arial" panose="020B0604020202020204" pitchFamily="34" charset="0"/>
              <a:buChar char="•"/>
            </a:pPr>
            <a:r>
              <a:rPr lang="zh-CN" altLang="en-US" sz="2000" dirty="0" smtClean="0"/>
              <a:t>对图像进行</a:t>
            </a:r>
            <a:r>
              <a:rPr lang="zh-CN" altLang="en-US" sz="2000" b="1" dirty="0" smtClean="0">
                <a:solidFill>
                  <a:srgbClr val="C00000"/>
                </a:solidFill>
              </a:rPr>
              <a:t>适当的预处理</a:t>
            </a:r>
            <a:r>
              <a:rPr lang="zh-CN" altLang="en-US" sz="2000" dirty="0" smtClean="0"/>
              <a:t>，如：分割和缩放</a:t>
            </a:r>
            <a:endParaRPr lang="en-US" altLang="zh-CN" sz="2000" dirty="0" smtClean="0"/>
          </a:p>
          <a:p>
            <a:pPr marL="447675" indent="-268288">
              <a:lnSpc>
                <a:spcPct val="150000"/>
              </a:lnSpc>
              <a:buFont typeface="Arial" panose="020B0604020202020204" pitchFamily="34" charset="0"/>
              <a:buChar char="•"/>
            </a:pPr>
            <a:r>
              <a:rPr lang="zh-CN" altLang="en-US" sz="2000" b="1" dirty="0" smtClean="0">
                <a:solidFill>
                  <a:srgbClr val="C00000"/>
                </a:solidFill>
              </a:rPr>
              <a:t>精简神经网络结构</a:t>
            </a:r>
            <a:r>
              <a:rPr lang="zh-CN" altLang="en-US" sz="2000" dirty="0" smtClean="0"/>
              <a:t>，减少运行时间</a:t>
            </a:r>
            <a:endParaRPr lang="en-US" altLang="zh-CN" sz="2000" dirty="0"/>
          </a:p>
        </p:txBody>
      </p:sp>
    </p:spTree>
    <p:extLst>
      <p:ext uri="{BB962C8B-B14F-4D97-AF65-F5344CB8AC3E}">
        <p14:creationId xmlns:p14="http://schemas.microsoft.com/office/powerpoint/2010/main" val="1548345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91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smtClean="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428404" y="2900262"/>
              <a:ext cx="6639951"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smtClean="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研究背景与意义</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Tree>
    <p:extLst>
      <p:ext uri="{BB962C8B-B14F-4D97-AF65-F5344CB8AC3E}">
        <p14:creationId xmlns:p14="http://schemas.microsoft.com/office/powerpoint/2010/main" val="3069930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研究背景与意义</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8567" y="1086062"/>
            <a:ext cx="5894657" cy="5539978"/>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课题来源</a:t>
            </a:r>
            <a:endParaRPr lang="en-US" altLang="zh-CN" sz="2400" b="1" dirty="0"/>
          </a:p>
          <a:p>
            <a:pPr indent="268288">
              <a:lnSpc>
                <a:spcPct val="150000"/>
              </a:lnSpc>
            </a:pPr>
            <a:r>
              <a:rPr lang="zh-CN" altLang="en-US" sz="2000" dirty="0" smtClean="0"/>
              <a:t>深圳某自动化公司</a:t>
            </a:r>
            <a:endParaRPr lang="en-US" altLang="zh-CN" sz="2000" dirty="0" smtClean="0"/>
          </a:p>
          <a:p>
            <a:pPr indent="268288">
              <a:lnSpc>
                <a:spcPct val="150000"/>
              </a:lnSpc>
            </a:pPr>
            <a:endParaRPr lang="en-US" altLang="zh-CN" sz="800" dirty="0" smtClean="0"/>
          </a:p>
          <a:p>
            <a:pPr marL="342900" indent="-342900">
              <a:lnSpc>
                <a:spcPct val="150000"/>
              </a:lnSpc>
              <a:buFont typeface="Wingdings" panose="05000000000000000000" pitchFamily="2" charset="2"/>
              <a:buChar char="Ø"/>
            </a:pPr>
            <a:r>
              <a:rPr lang="zh-CN" altLang="en-US" sz="2400" b="1" dirty="0" smtClean="0"/>
              <a:t>研究背景</a:t>
            </a:r>
            <a:endParaRPr lang="en-US" altLang="zh-CN" sz="2400" b="1" dirty="0" smtClean="0"/>
          </a:p>
          <a:p>
            <a:pPr marL="447675" indent="-268288">
              <a:lnSpc>
                <a:spcPct val="150000"/>
              </a:lnSpc>
              <a:buFont typeface="Arial" panose="020B0604020202020204" pitchFamily="34" charset="0"/>
              <a:buChar char="•"/>
              <a:tabLst>
                <a:tab pos="627063" algn="l"/>
              </a:tabLst>
            </a:pPr>
            <a:r>
              <a:rPr lang="zh-CN" altLang="en-US" sz="2000" dirty="0" smtClean="0"/>
              <a:t>铝型材生产商希望能识别出</a:t>
            </a:r>
            <a:r>
              <a:rPr lang="zh-CN" altLang="en-US" sz="2000" b="1" dirty="0" smtClean="0">
                <a:solidFill>
                  <a:srgbClr val="C00000"/>
                </a:solidFill>
              </a:rPr>
              <a:t>表面缺陷的种类</a:t>
            </a:r>
            <a:r>
              <a:rPr lang="zh-CN" altLang="en-US" sz="2000" dirty="0" smtClean="0"/>
              <a:t>，方便后续处理。</a:t>
            </a:r>
            <a:endParaRPr lang="en-US" altLang="zh-CN" sz="2000" dirty="0" smtClean="0"/>
          </a:p>
          <a:p>
            <a:pPr marL="447675" indent="-268288">
              <a:lnSpc>
                <a:spcPct val="150000"/>
              </a:lnSpc>
              <a:buFont typeface="Arial" panose="020B0604020202020204" pitchFamily="34" charset="0"/>
              <a:buChar char="•"/>
              <a:tabLst>
                <a:tab pos="627063" algn="l"/>
              </a:tabLst>
            </a:pPr>
            <a:r>
              <a:rPr lang="zh-CN" altLang="en-US" sz="2000" dirty="0" smtClean="0"/>
              <a:t>人工检测精度高，但</a:t>
            </a:r>
            <a:r>
              <a:rPr lang="zh-CN" altLang="en-US" sz="2000" b="1" dirty="0" smtClean="0">
                <a:solidFill>
                  <a:srgbClr val="C00000"/>
                </a:solidFill>
              </a:rPr>
              <a:t>稳定性低，成本高</a:t>
            </a:r>
            <a:r>
              <a:rPr lang="zh-CN" altLang="en-US" sz="2000" dirty="0" smtClean="0"/>
              <a:t>。</a:t>
            </a:r>
            <a:endParaRPr lang="en-US" altLang="zh-CN" sz="2000" dirty="0" smtClean="0"/>
          </a:p>
          <a:p>
            <a:pPr marL="447675" indent="-268288">
              <a:lnSpc>
                <a:spcPct val="150000"/>
              </a:lnSpc>
              <a:buFont typeface="Arial" panose="020B0604020202020204" pitchFamily="34" charset="0"/>
              <a:buChar char="•"/>
              <a:tabLst>
                <a:tab pos="627063" algn="l"/>
              </a:tabLst>
            </a:pPr>
            <a:r>
              <a:rPr lang="zh-CN" altLang="en-US" sz="2000" dirty="0" smtClean="0"/>
              <a:t>机器视觉主要是采用传统的图像处理技术，</a:t>
            </a:r>
            <a:r>
              <a:rPr lang="zh-CN" altLang="en-US" sz="2000" b="1" dirty="0" smtClean="0">
                <a:solidFill>
                  <a:srgbClr val="C00000"/>
                </a:solidFill>
              </a:rPr>
              <a:t>缺陷分类的准确率低</a:t>
            </a:r>
            <a:r>
              <a:rPr lang="zh-CN" altLang="en-US" sz="2000" dirty="0" smtClean="0"/>
              <a:t>。</a:t>
            </a:r>
            <a:endParaRPr lang="en-US" altLang="zh-CN" sz="2000" dirty="0" smtClean="0">
              <a:solidFill>
                <a:srgbClr val="C00000"/>
              </a:solidFill>
            </a:endParaRPr>
          </a:p>
          <a:p>
            <a:pPr marL="447675" indent="-268288">
              <a:lnSpc>
                <a:spcPct val="150000"/>
              </a:lnSpc>
              <a:buFont typeface="Arial" panose="020B0604020202020204" pitchFamily="34" charset="0"/>
              <a:buChar char="•"/>
              <a:tabLst>
                <a:tab pos="627063" algn="l"/>
              </a:tabLst>
            </a:pPr>
            <a:r>
              <a:rPr lang="zh-CN" altLang="en-US" sz="2000" dirty="0" smtClean="0"/>
              <a:t>近年来，</a:t>
            </a:r>
            <a:r>
              <a:rPr lang="zh-CN" altLang="en-US" sz="2000" b="1" dirty="0" smtClean="0">
                <a:solidFill>
                  <a:srgbClr val="C00000"/>
                </a:solidFill>
              </a:rPr>
              <a:t>深度学习在图像识别等领域取得了突飞猛进的进展</a:t>
            </a:r>
            <a:r>
              <a:rPr lang="zh-CN" altLang="en-US" sz="2000" dirty="0" smtClean="0"/>
              <a:t>，运用深度学习技术可以改进表面缺陷检测算法。</a:t>
            </a:r>
            <a:endParaRPr lang="zh-CN" altLang="en-US" dirty="0"/>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594" t="12367" r="66203" b="58174"/>
          <a:stretch/>
        </p:blipFill>
        <p:spPr>
          <a:xfrm>
            <a:off x="6445622" y="1470213"/>
            <a:ext cx="2411507" cy="1900517"/>
          </a:xfrm>
          <a:prstGeom prst="rect">
            <a:avLst/>
          </a:prstGeom>
        </p:spPr>
      </p:pic>
      <p:sp>
        <p:nvSpPr>
          <p:cNvPr id="3" name="文本框 2"/>
          <p:cNvSpPr txBox="1"/>
          <p:nvPr/>
        </p:nvSpPr>
        <p:spPr>
          <a:xfrm>
            <a:off x="6965573" y="3418841"/>
            <a:ext cx="1371603" cy="338554"/>
          </a:xfrm>
          <a:prstGeom prst="rect">
            <a:avLst/>
          </a:prstGeom>
          <a:noFill/>
        </p:spPr>
        <p:txBody>
          <a:bodyPr wrap="square" rtlCol="0">
            <a:spAutoFit/>
          </a:bodyPr>
          <a:lstStyle/>
          <a:p>
            <a:pPr algn="ctr"/>
            <a:r>
              <a:rPr lang="zh-CN" altLang="en-US" sz="1600" dirty="0" smtClean="0">
                <a:latin typeface="+mn-ea"/>
              </a:rPr>
              <a:t>铝板</a:t>
            </a:r>
            <a:endParaRPr lang="zh-CN" altLang="en-US" sz="1600" dirty="0">
              <a:latin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622" y="3955505"/>
            <a:ext cx="2411507" cy="1981927"/>
          </a:xfrm>
          <a:prstGeom prst="rect">
            <a:avLst/>
          </a:prstGeom>
        </p:spPr>
      </p:pic>
      <p:sp>
        <p:nvSpPr>
          <p:cNvPr id="9" name="文本框 8"/>
          <p:cNvSpPr txBox="1"/>
          <p:nvPr/>
        </p:nvSpPr>
        <p:spPr>
          <a:xfrm>
            <a:off x="7135905" y="5995098"/>
            <a:ext cx="1030940" cy="338554"/>
          </a:xfrm>
          <a:prstGeom prst="rect">
            <a:avLst/>
          </a:prstGeom>
          <a:noFill/>
        </p:spPr>
        <p:txBody>
          <a:bodyPr wrap="square" rtlCol="0">
            <a:spAutoFit/>
          </a:bodyPr>
          <a:lstStyle/>
          <a:p>
            <a:pPr algn="ctr"/>
            <a:r>
              <a:rPr lang="zh-CN" altLang="en-US" sz="1600" dirty="0" smtClean="0">
                <a:latin typeface="+mn-ea"/>
              </a:rPr>
              <a:t>缺陷检测</a:t>
            </a:r>
            <a:endParaRPr lang="zh-CN" altLang="en-US" sz="1600" dirty="0">
              <a:latin typeface="+mn-ea"/>
            </a:endParaRPr>
          </a:p>
        </p:txBody>
      </p:sp>
    </p:spTree>
    <p:extLst>
      <p:ext uri="{BB962C8B-B14F-4D97-AF65-F5344CB8AC3E}">
        <p14:creationId xmlns:p14="http://schemas.microsoft.com/office/powerpoint/2010/main" val="3993345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55679" y="1383392"/>
            <a:ext cx="7594627" cy="4108817"/>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Ø"/>
            </a:pPr>
            <a:r>
              <a:rPr lang="zh-CN" altLang="en-US" sz="2400" b="1" dirty="0" smtClean="0"/>
              <a:t>研究</a:t>
            </a:r>
            <a:r>
              <a:rPr lang="zh-CN" altLang="en-US" sz="2400" b="1" dirty="0"/>
              <a:t>意义</a:t>
            </a:r>
            <a:endParaRPr lang="en-US" altLang="zh-CN" sz="2000" dirty="0" smtClean="0"/>
          </a:p>
          <a:p>
            <a:pPr marL="447675" indent="-268288">
              <a:lnSpc>
                <a:spcPct val="150000"/>
              </a:lnSpc>
              <a:spcAft>
                <a:spcPts val="600"/>
              </a:spcAft>
              <a:buFont typeface="+mj-lt"/>
              <a:buAutoNum type="arabicPeriod"/>
            </a:pPr>
            <a:r>
              <a:rPr lang="zh-CN" altLang="en-US" sz="2000" dirty="0" smtClean="0"/>
              <a:t>对于表面缺陷的准确识别</a:t>
            </a:r>
            <a:r>
              <a:rPr lang="zh-CN" altLang="en-US" sz="2000" b="1" dirty="0" smtClean="0">
                <a:solidFill>
                  <a:srgbClr val="C00000"/>
                </a:solidFill>
              </a:rPr>
              <a:t>有助于决定对缺陷产品进行何种处理</a:t>
            </a:r>
            <a:r>
              <a:rPr lang="zh-CN" altLang="en-US" sz="2000" dirty="0" smtClean="0"/>
              <a:t>，减少损失，节省人力成本。</a:t>
            </a:r>
            <a:endParaRPr lang="en-US" altLang="zh-CN" sz="2000" dirty="0" smtClean="0"/>
          </a:p>
          <a:p>
            <a:pPr marL="447675" indent="-268288">
              <a:lnSpc>
                <a:spcPct val="150000"/>
              </a:lnSpc>
              <a:spcAft>
                <a:spcPts val="600"/>
              </a:spcAft>
              <a:buFont typeface="+mj-lt"/>
              <a:buAutoNum type="arabicPeriod"/>
            </a:pPr>
            <a:r>
              <a:rPr lang="zh-CN" altLang="en-US" sz="2000" dirty="0" smtClean="0"/>
              <a:t>基于深度学习的缺陷检测算法，可以适用于更复杂更多样的检测环境，具有</a:t>
            </a:r>
            <a:r>
              <a:rPr lang="zh-CN" altLang="en-US" sz="2000" b="1" dirty="0">
                <a:solidFill>
                  <a:srgbClr val="C00000"/>
                </a:solidFill>
              </a:rPr>
              <a:t>更高的检测稳定性</a:t>
            </a:r>
            <a:r>
              <a:rPr lang="zh-CN" altLang="en-US" sz="2000" dirty="0" smtClean="0"/>
              <a:t>。</a:t>
            </a:r>
            <a:endParaRPr lang="en-US" altLang="zh-CN" sz="2000" dirty="0" smtClean="0"/>
          </a:p>
          <a:p>
            <a:pPr marL="447675" indent="-268288">
              <a:lnSpc>
                <a:spcPct val="150000"/>
              </a:lnSpc>
              <a:spcAft>
                <a:spcPts val="600"/>
              </a:spcAft>
              <a:buFont typeface="+mj-lt"/>
              <a:buAutoNum type="arabicPeriod"/>
            </a:pPr>
            <a:r>
              <a:rPr lang="zh-CN" altLang="en-US" sz="2000" dirty="0" smtClean="0"/>
              <a:t>基于深度学习的缺陷检测算法，对于不同的产品、不同缺陷的核心算法是一致的，</a:t>
            </a:r>
            <a:r>
              <a:rPr lang="zh-CN" altLang="en-US" sz="2000" b="1" dirty="0" smtClean="0">
                <a:solidFill>
                  <a:srgbClr val="C00000"/>
                </a:solidFill>
              </a:rPr>
              <a:t>算法更具通用性，</a:t>
            </a:r>
            <a:r>
              <a:rPr lang="zh-CN" altLang="en-US" sz="2000" dirty="0" smtClean="0"/>
              <a:t>稍加调整就可以应用于其它产品的缺陷检测。</a:t>
            </a:r>
            <a:endParaRPr lang="en-US" altLang="zh-CN" sz="2000" dirty="0" smtClean="0"/>
          </a:p>
        </p:txBody>
      </p:sp>
      <p:sp>
        <p:nvSpPr>
          <p:cNvPr id="5" name="文本框 4"/>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研究背景与意义</a:t>
            </a:r>
            <a:endParaRPr lang="zh-CN" altLang="en-US" sz="3200"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315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1872762"/>
            <a:ext cx="9144001" cy="2417885"/>
            <a:chOff x="0" y="1943100"/>
            <a:chExt cx="12192000" cy="2971800"/>
          </a:xfrm>
        </p:grpSpPr>
        <p:sp>
          <p:nvSpPr>
            <p:cNvPr id="29" name="矩形 4"/>
            <p:cNvSpPr>
              <a:spLocks noChangeArrowheads="1"/>
            </p:cNvSpPr>
            <p:nvPr/>
          </p:nvSpPr>
          <p:spPr bwMode="auto">
            <a:xfrm flipV="1">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
            <p:cNvSpPr>
              <a:spLocks noChangeArrowheads="1"/>
            </p:cNvSpPr>
            <p:nvPr/>
          </p:nvSpPr>
          <p:spPr bwMode="auto">
            <a:xfrm>
              <a:off x="933449" y="1943100"/>
              <a:ext cx="3829051" cy="2971800"/>
            </a:xfrm>
            <a:custGeom>
              <a:avLst/>
              <a:gdLst>
                <a:gd name="T0" fmla="*/ 0 w 3829050"/>
                <a:gd name="T1" fmla="*/ 0 h 2971800"/>
                <a:gd name="T2" fmla="*/ 3829050 w 3829050"/>
                <a:gd name="T3" fmla="*/ 1409700 h 2971800"/>
                <a:gd name="T4" fmla="*/ 2971800 w 3829050"/>
                <a:gd name="T5" fmla="*/ 2971800 h 2971800"/>
                <a:gd name="T6" fmla="*/ 0 w 3829050"/>
                <a:gd name="T7" fmla="*/ 2971800 h 2971800"/>
                <a:gd name="T8" fmla="*/ 0 w 3829050"/>
                <a:gd name="T9" fmla="*/ 0 h 2971800"/>
                <a:gd name="T10" fmla="*/ 0 60000 65536"/>
                <a:gd name="T11" fmla="*/ 0 60000 65536"/>
                <a:gd name="T12" fmla="*/ 0 60000 65536"/>
                <a:gd name="T13" fmla="*/ 0 60000 65536"/>
                <a:gd name="T14" fmla="*/ 0 60000 65536"/>
                <a:gd name="T15" fmla="*/ 0 w 3829050"/>
                <a:gd name="T16" fmla="*/ 0 h 2971800"/>
                <a:gd name="T17" fmla="*/ 3829050 w 3829050"/>
                <a:gd name="T18" fmla="*/ 2971800 h 2971800"/>
              </a:gdLst>
              <a:ahLst/>
              <a:cxnLst>
                <a:cxn ang="T10">
                  <a:pos x="T0" y="T1"/>
                </a:cxn>
                <a:cxn ang="T11">
                  <a:pos x="T2" y="T3"/>
                </a:cxn>
                <a:cxn ang="T12">
                  <a:pos x="T4" y="T5"/>
                </a:cxn>
                <a:cxn ang="T13">
                  <a:pos x="T6" y="T7"/>
                </a:cxn>
                <a:cxn ang="T14">
                  <a:pos x="T8" y="T9"/>
                </a:cxn>
              </a:cxnLst>
              <a:rect l="T15" t="T16" r="T17" b="T18"/>
              <a:pathLst>
                <a:path w="3829050" h="2971800">
                  <a:moveTo>
                    <a:pt x="0" y="0"/>
                  </a:moveTo>
                  <a:lnTo>
                    <a:pt x="3829050" y="1409700"/>
                  </a:lnTo>
                  <a:lnTo>
                    <a:pt x="2971800" y="2971800"/>
                  </a:lnTo>
                  <a:lnTo>
                    <a:pt x="0" y="2971800"/>
                  </a:lnTo>
                  <a:lnTo>
                    <a:pt x="0" y="0"/>
                  </a:lnTo>
                  <a:close/>
                </a:path>
              </a:pathLst>
            </a:custGeom>
            <a:solidFill>
              <a:srgbClr val="5D8F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sz="23900" b="1">
                <a:solidFill>
                  <a:srgbClr val="3D728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1"/>
            <p:cNvSpPr>
              <a:spLocks noChangeArrowheads="1"/>
            </p:cNvSpPr>
            <p:nvPr/>
          </p:nvSpPr>
          <p:spPr bwMode="auto">
            <a:xfrm>
              <a:off x="0" y="2451442"/>
              <a:ext cx="12192000" cy="18859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32" name="矩形 2"/>
            <p:cNvSpPr>
              <a:spLocks noChangeArrowheads="1"/>
            </p:cNvSpPr>
            <p:nvPr/>
          </p:nvSpPr>
          <p:spPr bwMode="auto">
            <a:xfrm>
              <a:off x="933451" y="1943100"/>
              <a:ext cx="2971800" cy="2971800"/>
            </a:xfrm>
            <a:prstGeom prst="rect">
              <a:avLst/>
            </a:prstGeom>
            <a:solidFill>
              <a:srgbClr val="92D1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r>
                <a:rPr lang="en-US" altLang="zh-CN"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opyright Notice"/>
            <p:cNvSpPr>
              <a:spLocks noChangeArrowheads="1"/>
            </p:cNvSpPr>
            <p:nvPr/>
          </p:nvSpPr>
          <p:spPr bwMode="auto">
            <a:xfrm>
              <a:off x="4428404" y="2900262"/>
              <a:ext cx="6639951" cy="98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32400" rIns="72000" bIns="324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fontAlgn="base">
                <a:spcBef>
                  <a:spcPct val="0"/>
                </a:spcBef>
                <a:spcAft>
                  <a:spcPct val="0"/>
                </a:spcAft>
                <a:buFont typeface="Arial" panose="020B0604020202020204" pitchFamily="34" charset="0"/>
                <a:buNone/>
              </a:pPr>
              <a:r>
                <a:rPr lang="zh-CN" altLang="en-US" sz="4800" dirty="0" smtClean="0">
                  <a:solidFill>
                    <a:srgbClr val="F2F2F2"/>
                  </a:solidFill>
                  <a:latin typeface="方正美黑简体" panose="03000509000000000000" pitchFamily="65" charset="-122"/>
                  <a:ea typeface="微软雅黑" panose="020B0503020204020204" pitchFamily="34" charset="-122"/>
                  <a:sym typeface="方正美黑简体" panose="03000509000000000000" pitchFamily="65" charset="-122"/>
                </a:rPr>
                <a:t>研究现状及分析</a:t>
              </a:r>
              <a:endParaRPr lang="en-US" altLang="zh-CN" sz="4800" dirty="0">
                <a:solidFill>
                  <a:srgbClr val="FFFFFF"/>
                </a:solidFill>
                <a:latin typeface="微软雅黑" panose="020B0503020204020204" pitchFamily="34" charset="-122"/>
                <a:ea typeface="微软雅黑" panose="020B0503020204020204" pitchFamily="34" charset="-122"/>
                <a:sym typeface="Microsoft New Tai Lue" panose="020B0502040204020203" pitchFamily="34" charset="0"/>
              </a:endParaRPr>
            </a:p>
          </p:txBody>
        </p:sp>
      </p:grpSp>
    </p:spTree>
    <p:extLst>
      <p:ext uri="{BB962C8B-B14F-4D97-AF65-F5344CB8AC3E}">
        <p14:creationId xmlns:p14="http://schemas.microsoft.com/office/powerpoint/2010/main" val="533383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4410182"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深度学习算法研究现状</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4290834"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978340"/>
            <a:ext cx="5822939" cy="5539978"/>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en-US" sz="2400" b="1" dirty="0" smtClean="0"/>
              <a:t>应用领域</a:t>
            </a:r>
            <a:endParaRPr lang="en-US" altLang="zh-CN" sz="2400" b="1" dirty="0" smtClean="0"/>
          </a:p>
          <a:p>
            <a:pPr marL="268288">
              <a:lnSpc>
                <a:spcPct val="150000"/>
              </a:lnSpc>
            </a:pPr>
            <a:r>
              <a:rPr lang="zh-CN" altLang="zh-CN" sz="2000" dirty="0"/>
              <a:t>语音信号处理、图像视频处理以及</a:t>
            </a:r>
            <a:r>
              <a:rPr lang="zh-CN" altLang="zh-CN" sz="2000" dirty="0" smtClean="0"/>
              <a:t>自然语言处理</a:t>
            </a:r>
            <a:r>
              <a:rPr lang="zh-CN" altLang="en-US" sz="2000" dirty="0" smtClean="0"/>
              <a:t>。</a:t>
            </a:r>
            <a:endParaRPr lang="en-US" altLang="zh-CN" sz="2000" dirty="0" smtClean="0"/>
          </a:p>
          <a:p>
            <a:pPr marL="268288">
              <a:lnSpc>
                <a:spcPct val="150000"/>
              </a:lnSpc>
            </a:pPr>
            <a:endParaRPr lang="en-US" altLang="zh-CN" sz="800" dirty="0" smtClean="0"/>
          </a:p>
          <a:p>
            <a:pPr marL="342900" indent="-342900">
              <a:lnSpc>
                <a:spcPct val="150000"/>
              </a:lnSpc>
              <a:buFont typeface="Wingdings" panose="05000000000000000000" pitchFamily="2" charset="2"/>
              <a:buChar char="Ø"/>
            </a:pPr>
            <a:r>
              <a:rPr lang="zh-CN" altLang="en-US" sz="2400" b="1" dirty="0" smtClean="0"/>
              <a:t>图像处理</a:t>
            </a:r>
            <a:endParaRPr lang="en-US" altLang="zh-CN" sz="2400" b="1" dirty="0" smtClean="0"/>
          </a:p>
          <a:p>
            <a:pPr indent="268288">
              <a:lnSpc>
                <a:spcPct val="150000"/>
              </a:lnSpc>
            </a:pPr>
            <a:r>
              <a:rPr lang="zh-CN" altLang="en-US" sz="2000" dirty="0" smtClean="0"/>
              <a:t>图像识别和目标检测。主要</a:t>
            </a:r>
            <a:r>
              <a:rPr lang="zh-CN" altLang="en-US" sz="2000" dirty="0"/>
              <a:t>采用卷积</a:t>
            </a:r>
            <a:r>
              <a:rPr lang="zh-CN" altLang="en-US" sz="2000" dirty="0" smtClean="0"/>
              <a:t>神经网络结构结合梯度下降的算法。</a:t>
            </a:r>
            <a:endParaRPr lang="en-US" altLang="zh-CN" sz="2000" dirty="0"/>
          </a:p>
          <a:p>
            <a:pPr marL="538163" indent="-269875">
              <a:lnSpc>
                <a:spcPct val="150000"/>
              </a:lnSpc>
              <a:buFont typeface="Arial" panose="020B0604020202020204" pitchFamily="34" charset="0"/>
              <a:buChar char="•"/>
            </a:pPr>
            <a:r>
              <a:rPr lang="zh-CN" altLang="en-US" sz="2000" dirty="0" smtClean="0"/>
              <a:t>图像识别：主要算法有</a:t>
            </a:r>
            <a:r>
              <a:rPr lang="en-US" altLang="zh-CN" sz="2000" dirty="0" err="1" smtClean="0"/>
              <a:t>AlexNet</a:t>
            </a:r>
            <a:r>
              <a:rPr lang="en-US" altLang="zh-CN" sz="2000" dirty="0" smtClean="0"/>
              <a:t>, VGG, Inception, </a:t>
            </a:r>
            <a:r>
              <a:rPr lang="en-US" altLang="zh-CN" sz="2000" dirty="0" err="1" smtClean="0"/>
              <a:t>ResNet</a:t>
            </a:r>
            <a:r>
              <a:rPr lang="zh-CN" altLang="en-US" sz="2000" dirty="0" smtClean="0"/>
              <a:t>。在</a:t>
            </a:r>
            <a:r>
              <a:rPr lang="en-US" altLang="zh-CN" sz="2000" dirty="0" err="1"/>
              <a:t>ImageNet</a:t>
            </a:r>
            <a:r>
              <a:rPr lang="zh-CN" altLang="zh-CN" sz="2000" dirty="0"/>
              <a:t>数据</a:t>
            </a:r>
            <a:r>
              <a:rPr lang="zh-CN" altLang="zh-CN" sz="2000" dirty="0" smtClean="0"/>
              <a:t>集</a:t>
            </a:r>
            <a:r>
              <a:rPr lang="zh-CN" altLang="en-US" sz="2000" dirty="0" smtClean="0"/>
              <a:t>上，图像分类</a:t>
            </a:r>
            <a:r>
              <a:rPr lang="en-US" altLang="zh-CN" sz="2000" dirty="0" smtClean="0"/>
              <a:t>top-5</a:t>
            </a:r>
            <a:r>
              <a:rPr lang="zh-CN" altLang="en-US" sz="2000" dirty="0" smtClean="0"/>
              <a:t>准确率已经达到</a:t>
            </a:r>
            <a:r>
              <a:rPr lang="en-US" altLang="zh-CN" sz="2000" dirty="0" smtClean="0"/>
              <a:t>96.43%</a:t>
            </a:r>
            <a:r>
              <a:rPr lang="zh-CN" altLang="en-US" sz="2000" dirty="0" smtClean="0"/>
              <a:t>，</a:t>
            </a:r>
            <a:r>
              <a:rPr lang="zh-CN" altLang="en-US" sz="2000" b="1" dirty="0" smtClean="0">
                <a:solidFill>
                  <a:srgbClr val="C00000"/>
                </a:solidFill>
              </a:rPr>
              <a:t>接近人类水平</a:t>
            </a:r>
            <a:r>
              <a:rPr lang="zh-CN" altLang="en-US" sz="2000" dirty="0" smtClean="0"/>
              <a:t>。</a:t>
            </a:r>
            <a:endParaRPr lang="en-US" altLang="zh-CN" sz="2000" dirty="0" smtClean="0"/>
          </a:p>
          <a:p>
            <a:pPr marL="538163" indent="-269875">
              <a:lnSpc>
                <a:spcPct val="150000"/>
              </a:lnSpc>
              <a:buFont typeface="Arial" panose="020B0604020202020204" pitchFamily="34" charset="0"/>
              <a:buChar char="•"/>
            </a:pPr>
            <a:r>
              <a:rPr lang="zh-CN" altLang="en-US" sz="2000" dirty="0" smtClean="0"/>
              <a:t>目标检测：主要算法有</a:t>
            </a:r>
            <a:r>
              <a:rPr lang="en-US" altLang="zh-CN" sz="2000" dirty="0"/>
              <a:t>Faster R-CNN</a:t>
            </a:r>
            <a:r>
              <a:rPr lang="zh-CN" altLang="en-US" sz="2000" dirty="0" smtClean="0"/>
              <a:t>，</a:t>
            </a:r>
            <a:r>
              <a:rPr lang="en-US" altLang="zh-CN" sz="2000" dirty="0" smtClean="0"/>
              <a:t>YOLO</a:t>
            </a:r>
            <a:r>
              <a:rPr lang="zh-CN" altLang="en-US" sz="2000" dirty="0" smtClean="0"/>
              <a:t>，</a:t>
            </a:r>
            <a:r>
              <a:rPr lang="en-US" altLang="zh-CN" sz="2000" dirty="0" smtClean="0"/>
              <a:t>SSD</a:t>
            </a:r>
            <a:r>
              <a:rPr lang="zh-CN" altLang="en-US" sz="2000" dirty="0" smtClean="0"/>
              <a:t>。定位准确率可以满足要求，但算法的</a:t>
            </a:r>
            <a:r>
              <a:rPr lang="zh-CN" altLang="en-US" sz="2000" b="1" dirty="0" smtClean="0">
                <a:solidFill>
                  <a:srgbClr val="C00000"/>
                </a:solidFill>
              </a:rPr>
              <a:t>运行时间较长</a:t>
            </a:r>
            <a:r>
              <a:rPr lang="zh-CN" altLang="en-US" sz="2000" dirty="0" smtClean="0"/>
              <a:t>。</a:t>
            </a:r>
            <a:endParaRPr lang="en-US" altLang="zh-CN" sz="2000" dirty="0"/>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11397" t="13414" r="22266"/>
          <a:stretch/>
        </p:blipFill>
        <p:spPr>
          <a:xfrm>
            <a:off x="6508374" y="3875403"/>
            <a:ext cx="2348753" cy="2183204"/>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29363" t="3694" r="22124"/>
          <a:stretch/>
        </p:blipFill>
        <p:spPr>
          <a:xfrm>
            <a:off x="6508376" y="1416424"/>
            <a:ext cx="1210236" cy="1801906"/>
          </a:xfrm>
          <a:prstGeom prst="rect">
            <a:avLst/>
          </a:prstGeom>
        </p:spPr>
      </p:pic>
      <p:sp>
        <p:nvSpPr>
          <p:cNvPr id="18" name="右箭头 17"/>
          <p:cNvSpPr/>
          <p:nvPr/>
        </p:nvSpPr>
        <p:spPr>
          <a:xfrm>
            <a:off x="7888942" y="2169460"/>
            <a:ext cx="385482"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313390" y="1984050"/>
            <a:ext cx="543739" cy="523220"/>
          </a:xfrm>
          <a:prstGeom prst="rect">
            <a:avLst/>
          </a:prstGeom>
          <a:noFill/>
        </p:spPr>
        <p:txBody>
          <a:bodyPr wrap="none" rtlCol="0">
            <a:spAutoFit/>
          </a:bodyPr>
          <a:lstStyle/>
          <a:p>
            <a:r>
              <a:rPr lang="zh-CN" altLang="en-US" sz="2800" dirty="0" smtClean="0"/>
              <a:t>猫</a:t>
            </a:r>
            <a:endParaRPr lang="zh-CN" altLang="en-US" sz="2800" dirty="0"/>
          </a:p>
        </p:txBody>
      </p:sp>
      <p:sp>
        <p:nvSpPr>
          <p:cNvPr id="20" name="文本框 19"/>
          <p:cNvSpPr txBox="1"/>
          <p:nvPr/>
        </p:nvSpPr>
        <p:spPr>
          <a:xfrm>
            <a:off x="6996950" y="3349953"/>
            <a:ext cx="1371603" cy="338554"/>
          </a:xfrm>
          <a:prstGeom prst="rect">
            <a:avLst/>
          </a:prstGeom>
          <a:noFill/>
        </p:spPr>
        <p:txBody>
          <a:bodyPr wrap="square" rtlCol="0">
            <a:spAutoFit/>
          </a:bodyPr>
          <a:lstStyle/>
          <a:p>
            <a:pPr algn="ctr"/>
            <a:r>
              <a:rPr lang="zh-CN" altLang="en-US" sz="1600" dirty="0" smtClean="0">
                <a:latin typeface="+mn-ea"/>
              </a:rPr>
              <a:t>图像分类</a:t>
            </a:r>
            <a:endParaRPr lang="zh-CN" altLang="en-US" sz="1600" dirty="0">
              <a:latin typeface="+mn-ea"/>
            </a:endParaRPr>
          </a:p>
        </p:txBody>
      </p:sp>
      <p:sp>
        <p:nvSpPr>
          <p:cNvPr id="21" name="文本框 20"/>
          <p:cNvSpPr txBox="1"/>
          <p:nvPr/>
        </p:nvSpPr>
        <p:spPr>
          <a:xfrm>
            <a:off x="6996948" y="6076226"/>
            <a:ext cx="1371603" cy="338554"/>
          </a:xfrm>
          <a:prstGeom prst="rect">
            <a:avLst/>
          </a:prstGeom>
          <a:noFill/>
        </p:spPr>
        <p:txBody>
          <a:bodyPr wrap="square" rtlCol="0">
            <a:spAutoFit/>
          </a:bodyPr>
          <a:lstStyle/>
          <a:p>
            <a:pPr algn="ctr"/>
            <a:r>
              <a:rPr lang="zh-CN" altLang="en-US" sz="1600" dirty="0" smtClean="0">
                <a:latin typeface="+mn-ea"/>
              </a:rPr>
              <a:t>目标检测</a:t>
            </a:r>
            <a:endParaRPr lang="zh-CN" altLang="en-US" sz="1600" dirty="0">
              <a:latin typeface="+mn-ea"/>
            </a:endParaRPr>
          </a:p>
        </p:txBody>
      </p:sp>
    </p:spTree>
    <p:extLst>
      <p:ext uri="{BB962C8B-B14F-4D97-AF65-F5344CB8AC3E}">
        <p14:creationId xmlns:p14="http://schemas.microsoft.com/office/powerpoint/2010/main" val="1083665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4410182"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表面缺陷检测研究现状</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4290834"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602" y="967135"/>
            <a:ext cx="6038092" cy="5447645"/>
          </a:xfrm>
          <a:prstGeom prst="rect">
            <a:avLst/>
          </a:prstGeom>
          <a:noFill/>
        </p:spPr>
        <p:txBody>
          <a:bodyPr wrap="square" rtlCol="0">
            <a:spAutoFit/>
          </a:bodyPr>
          <a:lstStyle/>
          <a:p>
            <a:pPr marL="358775" indent="-358775">
              <a:lnSpc>
                <a:spcPct val="150000"/>
              </a:lnSpc>
              <a:buFont typeface="Wingdings" panose="05000000000000000000" pitchFamily="2" charset="2"/>
              <a:buChar char="Ø"/>
            </a:pPr>
            <a:r>
              <a:rPr lang="zh-CN" altLang="zh-CN" sz="2400" b="1" dirty="0" smtClean="0"/>
              <a:t>图像处理</a:t>
            </a:r>
            <a:r>
              <a:rPr lang="en-US" altLang="zh-CN" sz="2400" b="1" dirty="0" smtClean="0"/>
              <a:t> </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smtClean="0"/>
              <a:t> </a:t>
            </a:r>
            <a:r>
              <a:rPr lang="zh-CN" altLang="en-US" sz="2400" b="1" dirty="0" smtClean="0"/>
              <a:t>模式</a:t>
            </a:r>
            <a:r>
              <a:rPr lang="zh-CN" altLang="zh-CN" sz="2400" b="1" dirty="0" smtClean="0"/>
              <a:t>识别</a:t>
            </a:r>
            <a:endParaRPr lang="en-US" altLang="zh-CN" sz="2400" b="1" dirty="0" smtClean="0"/>
          </a:p>
          <a:p>
            <a:pPr marL="538163" indent="-269875" defTabSz="896938">
              <a:lnSpc>
                <a:spcPct val="150000"/>
              </a:lnSpc>
              <a:buFont typeface="Arial" panose="020B0604020202020204" pitchFamily="34" charset="0"/>
              <a:buChar char="•"/>
            </a:pPr>
            <a:r>
              <a:rPr lang="zh-CN" altLang="en-US" sz="2000" dirty="0" smtClean="0"/>
              <a:t>图像处理：边缘检测，差影法，检测缺陷区域</a:t>
            </a:r>
            <a:endParaRPr lang="en-US" altLang="zh-CN" sz="2000" dirty="0" smtClean="0"/>
          </a:p>
          <a:p>
            <a:pPr marL="538163" indent="-269875" defTabSz="896938">
              <a:lnSpc>
                <a:spcPct val="150000"/>
              </a:lnSpc>
              <a:buFont typeface="Arial" panose="020B0604020202020204" pitchFamily="34" charset="0"/>
              <a:buChar char="•"/>
            </a:pPr>
            <a:r>
              <a:rPr lang="zh-CN" altLang="en-US" sz="2000" dirty="0" smtClean="0"/>
              <a:t>模式识别：模糊识别（统计特征），缺陷分类</a:t>
            </a:r>
            <a:endParaRPr lang="en-US" altLang="zh-CN" sz="2000" dirty="0" smtClean="0"/>
          </a:p>
          <a:p>
            <a:pPr marL="538163" indent="-269875" defTabSz="896938">
              <a:lnSpc>
                <a:spcPct val="150000"/>
              </a:lnSpc>
              <a:buFont typeface="Arial" panose="020B0604020202020204" pitchFamily="34" charset="0"/>
              <a:buChar char="•"/>
            </a:pPr>
            <a:endParaRPr lang="en-US" altLang="zh-CN" sz="2000" dirty="0" smtClean="0"/>
          </a:p>
          <a:p>
            <a:pPr marL="342900" indent="-342900">
              <a:lnSpc>
                <a:spcPct val="150000"/>
              </a:lnSpc>
              <a:buFont typeface="Wingdings" panose="05000000000000000000" pitchFamily="2" charset="2"/>
              <a:buChar char="Ø"/>
            </a:pPr>
            <a:r>
              <a:rPr lang="zh-CN" altLang="zh-CN" sz="2400" b="1" dirty="0" smtClean="0"/>
              <a:t>图像处理</a:t>
            </a:r>
            <a:r>
              <a:rPr lang="en-US" altLang="zh-CN" sz="2400" b="1" dirty="0" smtClean="0"/>
              <a:t> </a:t>
            </a:r>
            <a:r>
              <a:rPr lang="en-US" altLang="zh-CN" sz="2400" b="1" dirty="0" smtClean="0">
                <a:latin typeface="Times New Roman" panose="02020603050405020304" pitchFamily="18" charset="0"/>
                <a:cs typeface="Times New Roman" panose="02020603050405020304" pitchFamily="18" charset="0"/>
              </a:rPr>
              <a:t>+ </a:t>
            </a:r>
            <a:r>
              <a:rPr lang="zh-CN" altLang="zh-CN" sz="2400" b="1" dirty="0" smtClean="0"/>
              <a:t>机器学习</a:t>
            </a:r>
            <a:endParaRPr lang="en-US" altLang="zh-CN" sz="2400" b="1" dirty="0" smtClean="0"/>
          </a:p>
          <a:p>
            <a:pPr marL="538163" indent="-269875" defTabSz="896938">
              <a:lnSpc>
                <a:spcPct val="150000"/>
              </a:lnSpc>
              <a:buFont typeface="Arial" panose="020B0604020202020204" pitchFamily="34" charset="0"/>
              <a:buChar char="•"/>
            </a:pPr>
            <a:r>
              <a:rPr lang="zh-CN" altLang="en-US" sz="2000" dirty="0" smtClean="0"/>
              <a:t>图像处理：</a:t>
            </a:r>
            <a:r>
              <a:rPr lang="en-US" altLang="zh-CN" sz="2000" dirty="0" smtClean="0">
                <a:latin typeface="Times New Roman" panose="02020603050405020304" pitchFamily="18" charset="0"/>
                <a:cs typeface="Times New Roman" panose="02020603050405020304" pitchFamily="18" charset="0"/>
              </a:rPr>
              <a:t>SIFT</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HOG</a:t>
            </a:r>
            <a:r>
              <a:rPr lang="zh-CN" altLang="en-US" sz="2000" dirty="0" smtClean="0">
                <a:latin typeface="Times New Roman" panose="02020603050405020304" pitchFamily="18" charset="0"/>
                <a:cs typeface="Times New Roman" panose="02020603050405020304" pitchFamily="18" charset="0"/>
              </a:rPr>
              <a:t> 等</a:t>
            </a:r>
            <a:r>
              <a:rPr lang="zh-CN" altLang="en-US" sz="2000" dirty="0" smtClean="0"/>
              <a:t>算子提取图片特征</a:t>
            </a:r>
            <a:endParaRPr lang="en-US" altLang="zh-CN" sz="2000" dirty="0" smtClean="0"/>
          </a:p>
          <a:p>
            <a:pPr marL="538163" indent="-269875" defTabSz="896938">
              <a:lnSpc>
                <a:spcPct val="150000"/>
              </a:lnSpc>
              <a:buFont typeface="Arial" panose="020B0604020202020204" pitchFamily="34" charset="0"/>
              <a:buChar char="•"/>
            </a:pPr>
            <a:r>
              <a:rPr lang="zh-CN" altLang="en-US" sz="2000" dirty="0" smtClean="0"/>
              <a:t>机器学习：</a:t>
            </a:r>
            <a:r>
              <a:rPr lang="en-US" altLang="zh-CN" sz="2000" dirty="0" smtClean="0">
                <a:latin typeface="Times New Roman" panose="02020603050405020304" pitchFamily="18" charset="0"/>
                <a:cs typeface="Times New Roman" panose="02020603050405020304" pitchFamily="18" charset="0"/>
              </a:rPr>
              <a:t>SVM</a:t>
            </a:r>
            <a:r>
              <a:rPr lang="zh-CN" altLang="en-US" sz="2000" dirty="0" smtClean="0"/>
              <a:t>分类器、逻辑回归、决策树等</a:t>
            </a:r>
            <a:endParaRPr lang="en-US" altLang="zh-CN" sz="2000" dirty="0" smtClean="0"/>
          </a:p>
          <a:p>
            <a:pPr marL="538163" indent="-269875" defTabSz="896938">
              <a:lnSpc>
                <a:spcPct val="150000"/>
              </a:lnSpc>
              <a:buFont typeface="Arial" panose="020B0604020202020204" pitchFamily="34" charset="0"/>
              <a:buChar char="•"/>
            </a:pPr>
            <a:endParaRPr lang="en-US" altLang="zh-CN" sz="2000" dirty="0"/>
          </a:p>
          <a:p>
            <a:pPr marL="358775" indent="-358775">
              <a:lnSpc>
                <a:spcPct val="150000"/>
              </a:lnSpc>
              <a:buFont typeface="Wingdings" panose="05000000000000000000" pitchFamily="2" charset="2"/>
              <a:buChar char="Ø"/>
            </a:pPr>
            <a:r>
              <a:rPr lang="zh-CN" altLang="zh-CN" sz="2400" b="1" dirty="0"/>
              <a:t>端到端的深度学习算法</a:t>
            </a:r>
            <a:endParaRPr lang="en-US" altLang="zh-CN" sz="2400" b="1" dirty="0"/>
          </a:p>
          <a:p>
            <a:pPr marL="538163" indent="-269875">
              <a:lnSpc>
                <a:spcPct val="150000"/>
              </a:lnSpc>
              <a:buFont typeface="Arial" panose="020B0604020202020204" pitchFamily="34" charset="0"/>
              <a:buChar char="•"/>
            </a:pPr>
            <a:r>
              <a:rPr lang="zh-CN" altLang="en-US" sz="2000" dirty="0" smtClean="0"/>
              <a:t>利用卷积神经网络进行特征提取和分类</a:t>
            </a:r>
            <a:endParaRPr lang="en-US" altLang="zh-CN" sz="2000" dirty="0" smtClean="0"/>
          </a:p>
          <a:p>
            <a:pPr marL="538163" indent="-269875">
              <a:lnSpc>
                <a:spcPct val="150000"/>
              </a:lnSpc>
              <a:buFont typeface="Arial" panose="020B0604020202020204" pitchFamily="34" charset="0"/>
              <a:buChar char="•"/>
            </a:pPr>
            <a:r>
              <a:rPr lang="zh-CN" altLang="en-US" sz="2000" dirty="0"/>
              <a:t>大量的缺陷样本</a:t>
            </a:r>
            <a:r>
              <a:rPr lang="zh-CN" altLang="en-US" sz="2000" dirty="0" smtClean="0"/>
              <a:t>数据</a:t>
            </a:r>
            <a:endParaRPr lang="en-US" altLang="zh-CN" sz="2000" dirty="0"/>
          </a:p>
        </p:txBody>
      </p:sp>
      <p:sp>
        <p:nvSpPr>
          <p:cNvPr id="20" name="文本框 19"/>
          <p:cNvSpPr txBox="1"/>
          <p:nvPr/>
        </p:nvSpPr>
        <p:spPr>
          <a:xfrm>
            <a:off x="6996946" y="3432926"/>
            <a:ext cx="1371603" cy="338554"/>
          </a:xfrm>
          <a:prstGeom prst="rect">
            <a:avLst/>
          </a:prstGeom>
          <a:noFill/>
        </p:spPr>
        <p:txBody>
          <a:bodyPr wrap="square" rtlCol="0">
            <a:spAutoFit/>
          </a:bodyPr>
          <a:lstStyle/>
          <a:p>
            <a:pPr algn="ctr"/>
            <a:r>
              <a:rPr lang="zh-CN" altLang="en-US" sz="1600" dirty="0">
                <a:latin typeface="+mn-ea"/>
              </a:rPr>
              <a:t>划痕</a:t>
            </a:r>
            <a:r>
              <a:rPr lang="zh-CN" altLang="en-US" sz="1600" dirty="0" smtClean="0">
                <a:latin typeface="+mn-ea"/>
              </a:rPr>
              <a:t>缺陷</a:t>
            </a:r>
            <a:endParaRPr lang="zh-CN" altLang="en-US" sz="1600" dirty="0">
              <a:latin typeface="+mn-ea"/>
            </a:endParaRPr>
          </a:p>
        </p:txBody>
      </p:sp>
      <p:sp>
        <p:nvSpPr>
          <p:cNvPr id="21" name="文本框 20"/>
          <p:cNvSpPr txBox="1"/>
          <p:nvPr/>
        </p:nvSpPr>
        <p:spPr>
          <a:xfrm>
            <a:off x="6996948" y="6076226"/>
            <a:ext cx="1371603" cy="338554"/>
          </a:xfrm>
          <a:prstGeom prst="rect">
            <a:avLst/>
          </a:prstGeom>
          <a:noFill/>
        </p:spPr>
        <p:txBody>
          <a:bodyPr wrap="square" rtlCol="0">
            <a:spAutoFit/>
          </a:bodyPr>
          <a:lstStyle/>
          <a:p>
            <a:pPr algn="ctr"/>
            <a:r>
              <a:rPr lang="zh-CN" altLang="en-US" sz="1600" dirty="0" smtClean="0">
                <a:latin typeface="+mn-ea"/>
              </a:rPr>
              <a:t>边缘检测</a:t>
            </a:r>
            <a:endParaRPr lang="zh-CN" altLang="en-US" sz="1600" dirty="0">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23" y="1582776"/>
            <a:ext cx="2333625" cy="172402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748" y="4099951"/>
            <a:ext cx="2286000" cy="1724025"/>
          </a:xfrm>
          <a:prstGeom prst="rect">
            <a:avLst/>
          </a:prstGeom>
        </p:spPr>
      </p:pic>
    </p:spTree>
    <p:extLst>
      <p:ext uri="{BB962C8B-B14F-4D97-AF65-F5344CB8AC3E}">
        <p14:creationId xmlns:p14="http://schemas.microsoft.com/office/powerpoint/2010/main" val="3942879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4620" y="224288"/>
            <a:ext cx="3179075" cy="584775"/>
          </a:xfrm>
          <a:prstGeom prst="rect">
            <a:avLst/>
          </a:prstGeom>
          <a:noFill/>
        </p:spPr>
        <p:txBody>
          <a:bodyPr wrap="none" rtlCol="0">
            <a:spAutoFit/>
          </a:bodyPr>
          <a:lstStyle/>
          <a:p>
            <a:r>
              <a:rPr lang="zh-CN" altLang="en-US" sz="3200" dirty="0" smtClean="0">
                <a:latin typeface="微软雅黑" panose="020B0503020204020204" pitchFamily="34" charset="-122"/>
                <a:ea typeface="微软雅黑" panose="020B0503020204020204" pitchFamily="34" charset="-122"/>
              </a:rPr>
              <a:t> 研究现状与分析</a:t>
            </a:r>
            <a:endParaRPr lang="zh-CN" altLang="en-US" sz="3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43968" y="798617"/>
            <a:ext cx="3059727" cy="104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6164" y="1023163"/>
            <a:ext cx="7646895" cy="5386090"/>
          </a:xfrm>
          <a:prstGeom prst="rect">
            <a:avLst/>
          </a:prstGeom>
          <a:noFill/>
        </p:spPr>
        <p:txBody>
          <a:bodyPr wrap="square" rtlCol="0">
            <a:spAutoFit/>
          </a:bodyPr>
          <a:lstStyle/>
          <a:p>
            <a:pPr marL="358775" indent="-358775">
              <a:lnSpc>
                <a:spcPct val="150000"/>
              </a:lnSpc>
              <a:spcAft>
                <a:spcPts val="600"/>
              </a:spcAft>
              <a:buFont typeface="Wingdings" panose="05000000000000000000" pitchFamily="2" charset="2"/>
              <a:buChar char="Ø"/>
            </a:pPr>
            <a:r>
              <a:rPr lang="zh-CN" altLang="en-US" sz="2400" b="1" dirty="0">
                <a:latin typeface="+mn-ea"/>
              </a:rPr>
              <a:t>基于深度学习的表面缺陷检测</a:t>
            </a:r>
            <a:r>
              <a:rPr lang="zh-CN" altLang="en-US" sz="2400" b="1" dirty="0" smtClean="0">
                <a:latin typeface="+mn-ea"/>
              </a:rPr>
              <a:t>研究</a:t>
            </a:r>
            <a:endParaRPr lang="en-US" altLang="zh-CN" sz="2400" b="1" dirty="0" smtClean="0">
              <a:latin typeface="+mn-ea"/>
            </a:endParaRPr>
          </a:p>
          <a:p>
            <a:pPr marL="538163" indent="-269875" defTabSz="896938">
              <a:lnSpc>
                <a:spcPct val="120000"/>
              </a:lnSpc>
              <a:spcAft>
                <a:spcPts val="600"/>
              </a:spcAft>
              <a:buFont typeface="Arial" panose="020B0604020202020204" pitchFamily="34" charset="0"/>
              <a:buChar char="•"/>
            </a:pPr>
            <a:r>
              <a:rPr lang="zh-CN" altLang="en-US" sz="2000" dirty="0" smtClean="0"/>
              <a:t>浙江大学的王宪保，采用</a:t>
            </a:r>
            <a:r>
              <a:rPr lang="zh-CN" altLang="zh-CN" sz="2000" b="1" dirty="0" smtClean="0">
                <a:solidFill>
                  <a:srgbClr val="C00000"/>
                </a:solidFill>
              </a:rPr>
              <a:t>深度</a:t>
            </a:r>
            <a:r>
              <a:rPr lang="zh-CN" altLang="zh-CN" sz="2000" b="1" dirty="0">
                <a:solidFill>
                  <a:srgbClr val="C00000"/>
                </a:solidFill>
              </a:rPr>
              <a:t>置信网络</a:t>
            </a:r>
            <a:r>
              <a:rPr lang="zh-CN" altLang="zh-CN" sz="2000" dirty="0"/>
              <a:t>（</a:t>
            </a:r>
            <a:r>
              <a:rPr lang="en-US" altLang="zh-CN" sz="2000" dirty="0"/>
              <a:t>DBN</a:t>
            </a:r>
            <a:r>
              <a:rPr lang="zh-CN" altLang="zh-CN" sz="2000" dirty="0"/>
              <a:t>）</a:t>
            </a:r>
            <a:r>
              <a:rPr lang="zh-CN" altLang="zh-CN" sz="2000" dirty="0" smtClean="0"/>
              <a:t>算法</a:t>
            </a:r>
            <a:r>
              <a:rPr lang="zh-CN" altLang="en-US" sz="2000" dirty="0" smtClean="0"/>
              <a:t>进行</a:t>
            </a:r>
            <a:r>
              <a:rPr lang="zh-CN" altLang="zh-CN" sz="2000" dirty="0" smtClean="0"/>
              <a:t>太阳能电池</a:t>
            </a:r>
            <a:r>
              <a:rPr lang="zh-CN" altLang="zh-CN" sz="2000" dirty="0"/>
              <a:t>板的表面缺陷</a:t>
            </a:r>
            <a:r>
              <a:rPr lang="zh-CN" altLang="zh-CN" sz="2000" dirty="0" smtClean="0"/>
              <a:t>检测。通过</a:t>
            </a:r>
            <a:r>
              <a:rPr lang="zh-CN" altLang="en-US" sz="2000" dirty="0" smtClean="0"/>
              <a:t>算法的</a:t>
            </a:r>
            <a:r>
              <a:rPr lang="zh-CN" altLang="zh-CN" sz="2000" dirty="0" smtClean="0"/>
              <a:t>重构</a:t>
            </a:r>
            <a:r>
              <a:rPr lang="zh-CN" altLang="zh-CN" sz="2000" dirty="0"/>
              <a:t>图像与缺陷图像之间的对比，检测</a:t>
            </a:r>
            <a:r>
              <a:rPr lang="zh-CN" altLang="zh-CN" sz="2000" dirty="0" smtClean="0"/>
              <a:t>出太阳能电池</a:t>
            </a:r>
            <a:r>
              <a:rPr lang="zh-CN" altLang="zh-CN" sz="2000" dirty="0"/>
              <a:t>板是否存在缺陷</a:t>
            </a:r>
            <a:r>
              <a:rPr lang="zh-CN" altLang="zh-CN" sz="2000" dirty="0" smtClean="0"/>
              <a:t>。</a:t>
            </a:r>
            <a:endParaRPr lang="en-US" altLang="zh-CN" sz="2000" dirty="0" smtClean="0"/>
          </a:p>
          <a:p>
            <a:pPr marL="538163" indent="-269875" defTabSz="896938">
              <a:lnSpc>
                <a:spcPct val="120000"/>
              </a:lnSpc>
              <a:spcAft>
                <a:spcPts val="600"/>
              </a:spcAft>
              <a:buFont typeface="Arial" panose="020B0604020202020204" pitchFamily="34" charset="0"/>
              <a:buChar char="•"/>
            </a:pPr>
            <a:r>
              <a:rPr lang="zh-CN" altLang="en-US" sz="2000" dirty="0"/>
              <a:t>韩国</a:t>
            </a:r>
            <a:r>
              <a:rPr lang="zh-CN" altLang="en-US" sz="2000" dirty="0" smtClean="0"/>
              <a:t>学者</a:t>
            </a:r>
            <a:r>
              <a:rPr lang="en-US" altLang="zh-CN" sz="2000" dirty="0" smtClean="0"/>
              <a:t> Park</a:t>
            </a:r>
            <a:r>
              <a:rPr lang="zh-CN" altLang="en-US" sz="2000" dirty="0" smtClean="0"/>
              <a:t>，设计</a:t>
            </a:r>
            <a:r>
              <a:rPr lang="zh-CN" altLang="en-US" sz="2000" dirty="0"/>
              <a:t>了包含两层卷积层、两层池化层和三层全连接层的神经网络结构。对</a:t>
            </a:r>
            <a:r>
              <a:rPr lang="zh-CN" altLang="en-US" sz="2000" b="1" dirty="0">
                <a:solidFill>
                  <a:srgbClr val="C00000"/>
                </a:solidFill>
              </a:rPr>
              <a:t>不同材料</a:t>
            </a:r>
            <a:r>
              <a:rPr lang="zh-CN" altLang="en-US" sz="2000" dirty="0"/>
              <a:t>的表面缺陷进行检测，同时试验了卷积层的</a:t>
            </a:r>
            <a:r>
              <a:rPr lang="zh-CN" altLang="en-US" sz="2000" b="1" dirty="0">
                <a:solidFill>
                  <a:srgbClr val="C00000"/>
                </a:solidFill>
              </a:rPr>
              <a:t>卷积核大小和通道数</a:t>
            </a:r>
            <a:r>
              <a:rPr lang="zh-CN" altLang="en-US" sz="2000" dirty="0"/>
              <a:t>对检测结果的影响，达到了很高的准确率</a:t>
            </a:r>
            <a:r>
              <a:rPr lang="zh-CN" altLang="en-US" sz="2000" dirty="0" smtClean="0"/>
              <a:t>。</a:t>
            </a:r>
            <a:endParaRPr lang="en-US" altLang="zh-CN" sz="2000" dirty="0" smtClean="0"/>
          </a:p>
          <a:p>
            <a:pPr marL="538163" indent="-269875" defTabSz="896938">
              <a:lnSpc>
                <a:spcPct val="120000"/>
              </a:lnSpc>
              <a:spcAft>
                <a:spcPts val="600"/>
              </a:spcAft>
              <a:buFont typeface="Arial" panose="020B0604020202020204" pitchFamily="34" charset="0"/>
              <a:buChar char="•"/>
            </a:pPr>
            <a:r>
              <a:rPr lang="zh-CN" altLang="en-US" sz="2000" dirty="0"/>
              <a:t>学者</a:t>
            </a:r>
            <a:r>
              <a:rPr lang="en-US" altLang="zh-CN" sz="2000" dirty="0" err="1" smtClean="0"/>
              <a:t>Shahrzad</a:t>
            </a:r>
            <a:r>
              <a:rPr lang="zh-CN" altLang="en-US" sz="2000" dirty="0" smtClean="0"/>
              <a:t>，在铁轨</a:t>
            </a:r>
            <a:r>
              <a:rPr lang="zh-CN" altLang="en-US" sz="2000" dirty="0"/>
              <a:t>表面缺陷</a:t>
            </a:r>
            <a:r>
              <a:rPr lang="zh-CN" altLang="en-US" sz="2000" dirty="0" smtClean="0"/>
              <a:t>检测中，使用不同</a:t>
            </a:r>
            <a:r>
              <a:rPr lang="zh-CN" altLang="en-US" sz="2000" dirty="0"/>
              <a:t>大小的卷积</a:t>
            </a:r>
            <a:r>
              <a:rPr lang="zh-CN" altLang="en-US" sz="2000" dirty="0" smtClean="0"/>
              <a:t>核搭建</a:t>
            </a:r>
            <a:r>
              <a:rPr lang="zh-CN" altLang="en-US" sz="2000" b="1" dirty="0" smtClean="0">
                <a:solidFill>
                  <a:srgbClr val="C00000"/>
                </a:solidFill>
              </a:rPr>
              <a:t>不同</a:t>
            </a:r>
            <a:r>
              <a:rPr lang="zh-CN" altLang="en-US" sz="2000" b="1" dirty="0">
                <a:solidFill>
                  <a:srgbClr val="C00000"/>
                </a:solidFill>
              </a:rPr>
              <a:t>深度</a:t>
            </a:r>
            <a:r>
              <a:rPr lang="zh-CN" altLang="en-US" sz="2000" dirty="0"/>
              <a:t>的</a:t>
            </a:r>
            <a:r>
              <a:rPr lang="zh-CN" altLang="en-US" sz="2000" dirty="0" smtClean="0"/>
              <a:t>网络结构，进行多</a:t>
            </a:r>
            <a:r>
              <a:rPr lang="zh-CN" altLang="en-US" sz="2000" dirty="0"/>
              <a:t>组试验，</a:t>
            </a:r>
            <a:r>
              <a:rPr lang="zh-CN" altLang="en-US" sz="2000" dirty="0" smtClean="0"/>
              <a:t>评估各种组合</a:t>
            </a:r>
            <a:r>
              <a:rPr lang="zh-CN" altLang="en-US" sz="2000" dirty="0"/>
              <a:t>的检测</a:t>
            </a:r>
            <a:r>
              <a:rPr lang="zh-CN" altLang="en-US" sz="2000" dirty="0" smtClean="0"/>
              <a:t>效果。</a:t>
            </a:r>
            <a:endParaRPr lang="en-US" altLang="zh-CN" sz="2000" dirty="0" smtClean="0"/>
          </a:p>
          <a:p>
            <a:pPr marL="538163" indent="-269875" defTabSz="896938">
              <a:lnSpc>
                <a:spcPct val="120000"/>
              </a:lnSpc>
              <a:spcAft>
                <a:spcPts val="600"/>
              </a:spcAft>
              <a:buFont typeface="Arial" panose="020B0604020202020204" pitchFamily="34" charset="0"/>
              <a:buChar char="•"/>
            </a:pPr>
            <a:r>
              <a:rPr lang="zh-CN" altLang="en-US" sz="2000" dirty="0" smtClean="0"/>
              <a:t>学者李江昀，</a:t>
            </a:r>
            <a:r>
              <a:rPr lang="zh-CN" altLang="en-US" sz="2000" dirty="0"/>
              <a:t>对不同的深度学习算法进行了研究，提出了几种基于深度学习的</a:t>
            </a:r>
            <a:r>
              <a:rPr lang="zh-CN" altLang="en-US" sz="2000" dirty="0" smtClean="0"/>
              <a:t>表面缺陷识别和</a:t>
            </a:r>
            <a:r>
              <a:rPr lang="zh-CN" altLang="en-US" sz="2000" b="1" dirty="0" smtClean="0">
                <a:solidFill>
                  <a:srgbClr val="C00000"/>
                </a:solidFill>
              </a:rPr>
              <a:t>定位</a:t>
            </a:r>
            <a:r>
              <a:rPr lang="zh-CN" altLang="en-US" sz="2000" dirty="0" smtClean="0"/>
              <a:t>算法的专利。</a:t>
            </a:r>
            <a:endParaRPr lang="en-US" altLang="zh-CN" sz="2000" dirty="0" smtClean="0"/>
          </a:p>
        </p:txBody>
      </p:sp>
    </p:spTree>
    <p:extLst>
      <p:ext uri="{BB962C8B-B14F-4D97-AF65-F5344CB8AC3E}">
        <p14:creationId xmlns:p14="http://schemas.microsoft.com/office/powerpoint/2010/main" val="4203898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TotalTime>
  <Words>1622</Words>
  <Application>Microsoft Office PowerPoint</Application>
  <PresentationFormat>全屏显示(4:3)</PresentationFormat>
  <Paragraphs>226</Paragraphs>
  <Slides>26</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方正美黑简体</vt:lpstr>
      <vt:lpstr>宋体</vt:lpstr>
      <vt:lpstr>微软雅黑</vt:lpstr>
      <vt:lpstr>Arial</vt:lpstr>
      <vt:lpstr>Calibri</vt:lpstr>
      <vt:lpstr>Calibri Light</vt:lpstr>
      <vt:lpstr>Cambria Math</vt:lpstr>
      <vt:lpstr>Microsoft New Tai Lue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jkwang</dc:creator>
  <cp:lastModifiedBy>jkwang</cp:lastModifiedBy>
  <cp:revision>98</cp:revision>
  <dcterms:created xsi:type="dcterms:W3CDTF">2018-09-10T06:21:16Z</dcterms:created>
  <dcterms:modified xsi:type="dcterms:W3CDTF">2018-09-20T09:18:27Z</dcterms:modified>
</cp:coreProperties>
</file>